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5"/>
  </p:notesMasterIdLst>
  <p:sldIdLst>
    <p:sldId id="386" r:id="rId2"/>
    <p:sldId id="389" r:id="rId3"/>
    <p:sldId id="387" r:id="rId4"/>
  </p:sldIdLst>
  <p:sldSz cx="6858000" cy="9906000" type="A4"/>
  <p:notesSz cx="6735763" cy="98663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F8F8F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053" autoAdjust="0"/>
    <p:restoredTop sz="95209" autoAdjust="0"/>
  </p:normalViewPr>
  <p:slideViewPr>
    <p:cSldViewPr snapToGrid="0" snapToObjects="1">
      <p:cViewPr varScale="1">
        <p:scale>
          <a:sx n="72" d="100"/>
          <a:sy n="72" d="100"/>
        </p:scale>
        <p:origin x="3654" y="60"/>
      </p:cViewPr>
      <p:guideLst>
        <p:guide orient="horz" pos="312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napToObjects="1">
      <p:cViewPr varScale="1">
        <p:scale>
          <a:sx n="59" d="100"/>
          <a:sy n="59" d="100"/>
        </p:scale>
        <p:origin x="3245" y="8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17" y="2"/>
            <a:ext cx="2919413" cy="495300"/>
          </a:xfrm>
          <a:prstGeom prst="rect">
            <a:avLst/>
          </a:prstGeom>
        </p:spPr>
        <p:txBody>
          <a:bodyPr vert="horz" lIns="91253" tIns="45626" rIns="91253" bIns="45626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14763" y="2"/>
            <a:ext cx="2919412" cy="495300"/>
          </a:xfrm>
          <a:prstGeom prst="rect">
            <a:avLst/>
          </a:prstGeom>
        </p:spPr>
        <p:txBody>
          <a:bodyPr vert="horz" lIns="91253" tIns="45626" rIns="91253" bIns="45626" rtlCol="0"/>
          <a:lstStyle>
            <a:lvl1pPr algn="r">
              <a:defRPr sz="1200"/>
            </a:lvl1pPr>
          </a:lstStyle>
          <a:p>
            <a:fld id="{7D4BC477-4367-4B60-88EB-9FD113686E56}" type="datetimeFigureOut">
              <a:rPr lang="fr-FR" smtClean="0"/>
              <a:t>09/07/2025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2216150" y="1233488"/>
            <a:ext cx="2303463" cy="3327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253" tIns="45626" rIns="91253" bIns="45626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73109" y="4748218"/>
            <a:ext cx="5389564" cy="3884612"/>
          </a:xfrm>
          <a:prstGeom prst="rect">
            <a:avLst/>
          </a:prstGeom>
        </p:spPr>
        <p:txBody>
          <a:bodyPr vert="horz" lIns="91253" tIns="45626" rIns="91253" bIns="45626" rtlCol="0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17" y="9371014"/>
            <a:ext cx="2919413" cy="495300"/>
          </a:xfrm>
          <a:prstGeom prst="rect">
            <a:avLst/>
          </a:prstGeom>
        </p:spPr>
        <p:txBody>
          <a:bodyPr vert="horz" lIns="91253" tIns="45626" rIns="91253" bIns="45626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14763" y="9371014"/>
            <a:ext cx="2919412" cy="495300"/>
          </a:xfrm>
          <a:prstGeom prst="rect">
            <a:avLst/>
          </a:prstGeom>
        </p:spPr>
        <p:txBody>
          <a:bodyPr vert="horz" lIns="91253" tIns="45626" rIns="91253" bIns="45626" rtlCol="0" anchor="b"/>
          <a:lstStyle>
            <a:lvl1pPr algn="r">
              <a:defRPr sz="1200"/>
            </a:lvl1pPr>
          </a:lstStyle>
          <a:p>
            <a:fld id="{5833182C-F039-41FD-8B2C-0BE69902346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49141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33182C-F039-41FD-8B2C-0BE699023460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2084787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33182C-F039-41FD-8B2C-0BE699023460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048005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vi-VN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vi-VN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F276D-3E5D-7543-AD27-7F27590815E1}" type="datetimeFigureOut">
              <a:rPr lang="fr-FR" smtClean="0"/>
              <a:t>09/07/2025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37033-7D21-B849-AF59-B5090769D8D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134793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vi-VN"/>
              <a:t>Click to edit Master text styles</a:t>
            </a:r>
          </a:p>
          <a:p>
            <a:pPr lvl="1"/>
            <a:r>
              <a:rPr lang="vi-VN"/>
              <a:t>Second level</a:t>
            </a:r>
          </a:p>
          <a:p>
            <a:pPr lvl="2"/>
            <a:r>
              <a:rPr lang="vi-VN"/>
              <a:t>Third level</a:t>
            </a:r>
          </a:p>
          <a:p>
            <a:pPr lvl="3"/>
            <a:r>
              <a:rPr lang="vi-VN"/>
              <a:t>Fourth level</a:t>
            </a:r>
          </a:p>
          <a:p>
            <a:pPr lvl="4"/>
            <a:r>
              <a:rPr lang="vi-VN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F276D-3E5D-7543-AD27-7F27590815E1}" type="datetimeFigureOut">
              <a:rPr lang="fr-FR" smtClean="0"/>
              <a:t>09/07/2025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37033-7D21-B849-AF59-B5090769D8D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05989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vi-VN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vi-VN"/>
              <a:t>Click to edit Master text styles</a:t>
            </a:r>
          </a:p>
          <a:p>
            <a:pPr lvl="1"/>
            <a:r>
              <a:rPr lang="vi-VN"/>
              <a:t>Second level</a:t>
            </a:r>
          </a:p>
          <a:p>
            <a:pPr lvl="2"/>
            <a:r>
              <a:rPr lang="vi-VN"/>
              <a:t>Third level</a:t>
            </a:r>
          </a:p>
          <a:p>
            <a:pPr lvl="3"/>
            <a:r>
              <a:rPr lang="vi-VN"/>
              <a:t>Fourth level</a:t>
            </a:r>
          </a:p>
          <a:p>
            <a:pPr lvl="4"/>
            <a:r>
              <a:rPr lang="vi-VN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F276D-3E5D-7543-AD27-7F27590815E1}" type="datetimeFigureOut">
              <a:rPr lang="fr-FR" smtClean="0"/>
              <a:t>09/07/2025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37033-7D21-B849-AF59-B5090769D8D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50250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vi-VN"/>
              <a:t>Click to edit Master text styles</a:t>
            </a:r>
          </a:p>
          <a:p>
            <a:pPr lvl="1"/>
            <a:r>
              <a:rPr lang="vi-VN"/>
              <a:t>Second level</a:t>
            </a:r>
          </a:p>
          <a:p>
            <a:pPr lvl="2"/>
            <a:r>
              <a:rPr lang="vi-VN"/>
              <a:t>Third level</a:t>
            </a:r>
          </a:p>
          <a:p>
            <a:pPr lvl="3"/>
            <a:r>
              <a:rPr lang="vi-VN"/>
              <a:t>Fourth level</a:t>
            </a:r>
          </a:p>
          <a:p>
            <a:pPr lvl="4"/>
            <a:r>
              <a:rPr lang="vi-VN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F276D-3E5D-7543-AD27-7F27590815E1}" type="datetimeFigureOut">
              <a:rPr lang="fr-FR" smtClean="0"/>
              <a:t>09/07/2025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37033-7D21-B849-AF59-B5090769D8D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167378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vi-VN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vi-VN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F276D-3E5D-7543-AD27-7F27590815E1}" type="datetimeFigureOut">
              <a:rPr lang="fr-FR" smtClean="0"/>
              <a:t>09/07/2025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37033-7D21-B849-AF59-B5090769D8D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960657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vi-VN"/>
              <a:t>Click to edit Master text styles</a:t>
            </a:r>
          </a:p>
          <a:p>
            <a:pPr lvl="1"/>
            <a:r>
              <a:rPr lang="vi-VN"/>
              <a:t>Second level</a:t>
            </a:r>
          </a:p>
          <a:p>
            <a:pPr lvl="2"/>
            <a:r>
              <a:rPr lang="vi-VN"/>
              <a:t>Third level</a:t>
            </a:r>
          </a:p>
          <a:p>
            <a:pPr lvl="3"/>
            <a:r>
              <a:rPr lang="vi-VN"/>
              <a:t>Fourth level</a:t>
            </a:r>
          </a:p>
          <a:p>
            <a:pPr lvl="4"/>
            <a:r>
              <a:rPr lang="vi-VN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vi-VN"/>
              <a:t>Click to edit Master text styles</a:t>
            </a:r>
          </a:p>
          <a:p>
            <a:pPr lvl="1"/>
            <a:r>
              <a:rPr lang="vi-VN"/>
              <a:t>Second level</a:t>
            </a:r>
          </a:p>
          <a:p>
            <a:pPr lvl="2"/>
            <a:r>
              <a:rPr lang="vi-VN"/>
              <a:t>Third level</a:t>
            </a:r>
          </a:p>
          <a:p>
            <a:pPr lvl="3"/>
            <a:r>
              <a:rPr lang="vi-VN"/>
              <a:t>Fourth level</a:t>
            </a:r>
          </a:p>
          <a:p>
            <a:pPr lvl="4"/>
            <a:r>
              <a:rPr lang="vi-VN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F276D-3E5D-7543-AD27-7F27590815E1}" type="datetimeFigureOut">
              <a:rPr lang="fr-FR" smtClean="0"/>
              <a:t>09/07/2025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37033-7D21-B849-AF59-B5090769D8D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88187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vi-VN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vi-VN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vi-VN"/>
              <a:t>Click to edit Master text styles</a:t>
            </a:r>
          </a:p>
          <a:p>
            <a:pPr lvl="1"/>
            <a:r>
              <a:rPr lang="vi-VN"/>
              <a:t>Second level</a:t>
            </a:r>
          </a:p>
          <a:p>
            <a:pPr lvl="2"/>
            <a:r>
              <a:rPr lang="vi-VN"/>
              <a:t>Third level</a:t>
            </a:r>
          </a:p>
          <a:p>
            <a:pPr lvl="3"/>
            <a:r>
              <a:rPr lang="vi-VN"/>
              <a:t>Fourth level</a:t>
            </a:r>
          </a:p>
          <a:p>
            <a:pPr lvl="4"/>
            <a:r>
              <a:rPr lang="vi-VN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vi-VN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vi-VN"/>
              <a:t>Click to edit Master text styles</a:t>
            </a:r>
          </a:p>
          <a:p>
            <a:pPr lvl="1"/>
            <a:r>
              <a:rPr lang="vi-VN"/>
              <a:t>Second level</a:t>
            </a:r>
          </a:p>
          <a:p>
            <a:pPr lvl="2"/>
            <a:r>
              <a:rPr lang="vi-VN"/>
              <a:t>Third level</a:t>
            </a:r>
          </a:p>
          <a:p>
            <a:pPr lvl="3"/>
            <a:r>
              <a:rPr lang="vi-VN"/>
              <a:t>Fourth level</a:t>
            </a:r>
          </a:p>
          <a:p>
            <a:pPr lvl="4"/>
            <a:r>
              <a:rPr lang="vi-VN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F276D-3E5D-7543-AD27-7F27590815E1}" type="datetimeFigureOut">
              <a:rPr lang="fr-FR" smtClean="0"/>
              <a:t>09/07/2025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37033-7D21-B849-AF59-B5090769D8D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982420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F276D-3E5D-7543-AD27-7F27590815E1}" type="datetimeFigureOut">
              <a:rPr lang="fr-FR" smtClean="0"/>
              <a:t>09/07/2025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37033-7D21-B849-AF59-B5090769D8D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460156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F276D-3E5D-7543-AD27-7F27590815E1}" type="datetimeFigureOut">
              <a:rPr lang="fr-FR" smtClean="0"/>
              <a:t>09/07/2025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37033-7D21-B849-AF59-B5090769D8D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386968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vi-VN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vi-VN"/>
              <a:t>Click to edit Master text styles</a:t>
            </a:r>
          </a:p>
          <a:p>
            <a:pPr lvl="1"/>
            <a:r>
              <a:rPr lang="vi-VN"/>
              <a:t>Second level</a:t>
            </a:r>
          </a:p>
          <a:p>
            <a:pPr lvl="2"/>
            <a:r>
              <a:rPr lang="vi-VN"/>
              <a:t>Third level</a:t>
            </a:r>
          </a:p>
          <a:p>
            <a:pPr lvl="3"/>
            <a:r>
              <a:rPr lang="vi-VN"/>
              <a:t>Fourth level</a:t>
            </a:r>
          </a:p>
          <a:p>
            <a:pPr lvl="4"/>
            <a:r>
              <a:rPr lang="vi-VN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vi-VN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F276D-3E5D-7543-AD27-7F27590815E1}" type="datetimeFigureOut">
              <a:rPr lang="fr-FR" smtClean="0"/>
              <a:t>09/07/2025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37033-7D21-B849-AF59-B5090769D8D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882113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vi-VN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vi-VN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vi-VN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F276D-3E5D-7543-AD27-7F27590815E1}" type="datetimeFigureOut">
              <a:rPr lang="fr-FR" smtClean="0"/>
              <a:t>09/07/2025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37033-7D21-B849-AF59-B5090769D8D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780285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vi-VN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vi-VN"/>
              <a:t>Click to edit Master text styles</a:t>
            </a:r>
          </a:p>
          <a:p>
            <a:pPr lvl="1"/>
            <a:r>
              <a:rPr lang="vi-VN"/>
              <a:t>Second level</a:t>
            </a:r>
          </a:p>
          <a:p>
            <a:pPr lvl="2"/>
            <a:r>
              <a:rPr lang="vi-VN"/>
              <a:t>Third level</a:t>
            </a:r>
          </a:p>
          <a:p>
            <a:pPr lvl="3"/>
            <a:r>
              <a:rPr lang="vi-VN"/>
              <a:t>Fourth level</a:t>
            </a:r>
          </a:p>
          <a:p>
            <a:pPr lvl="4"/>
            <a:r>
              <a:rPr lang="vi-VN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2F276D-3E5D-7543-AD27-7F27590815E1}" type="datetimeFigureOut">
              <a:rPr lang="fr-FR" smtClean="0"/>
              <a:t>09/07/2025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C37033-7D21-B849-AF59-B5090769D8D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584660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TextBox 9"/>
          <p:cNvSpPr txBox="1"/>
          <p:nvPr/>
        </p:nvSpPr>
        <p:spPr>
          <a:xfrm>
            <a:off x="510721" y="692973"/>
            <a:ext cx="6062607" cy="704808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1500"/>
              </a:lnSpc>
              <a:tabLst>
                <a:tab pos="5916613" algn="r"/>
              </a:tabLst>
            </a:pPr>
            <a:r>
              <a:rPr lang="fr-FR" sz="1200" b="1" dirty="0">
                <a:latin typeface="Libre baskerville" panose="02000000000000000000" pitchFamily="2" charset="0"/>
              </a:rPr>
              <a:t>Légumes Marinés Grillés, </a:t>
            </a:r>
            <a:r>
              <a:rPr lang="fr-FR" sz="1200" i="1" dirty="0">
                <a:latin typeface="Libre baskerville" panose="02000000000000000000" pitchFamily="2" charset="0"/>
              </a:rPr>
              <a:t>accompagnés d’une pizza blanche	</a:t>
            </a:r>
            <a:r>
              <a:rPr lang="fr-FR" sz="1200" b="1" dirty="0">
                <a:latin typeface="Libre baskerville" panose="02000000000000000000" pitchFamily="2" charset="0"/>
              </a:rPr>
              <a:t>9.</a:t>
            </a:r>
            <a:r>
              <a:rPr lang="fr-FR" sz="1200" dirty="0">
                <a:latin typeface="Libre baskerville" panose="02000000000000000000" pitchFamily="2" charset="0"/>
              </a:rPr>
              <a:t>50</a:t>
            </a:r>
            <a:endParaRPr lang="fr-FR" sz="1200" b="1" dirty="0">
              <a:latin typeface="Libre baskerville" panose="02000000000000000000" pitchFamily="2" charset="0"/>
            </a:endParaRPr>
          </a:p>
          <a:p>
            <a:pPr>
              <a:lnSpc>
                <a:spcPts val="1500"/>
              </a:lnSpc>
              <a:tabLst>
                <a:tab pos="5473700" algn="dec"/>
              </a:tabLst>
            </a:pPr>
            <a:r>
              <a:rPr lang="fr-FR" sz="1100" dirty="0">
                <a:latin typeface="Libre baskerville" panose="02000000000000000000" pitchFamily="2" charset="0"/>
              </a:rPr>
              <a:t>Courgettes, aubergines, poivrons, champignons, servis froids </a:t>
            </a:r>
            <a:r>
              <a:rPr lang="fr-FR" sz="1200" b="1" dirty="0">
                <a:latin typeface="Libre baskerville" panose="02000000000000000000" pitchFamily="2" charset="0"/>
              </a:rPr>
              <a:t>	</a:t>
            </a:r>
          </a:p>
          <a:p>
            <a:pPr>
              <a:lnSpc>
                <a:spcPts val="1500"/>
              </a:lnSpc>
              <a:tabLst>
                <a:tab pos="5465763" algn="dec"/>
              </a:tabLst>
            </a:pPr>
            <a:r>
              <a:rPr lang="fr-FR" sz="1200" b="1" noProof="1">
                <a:latin typeface="Libre baskerville" panose="02000000000000000000" pitchFamily="2" charset="0"/>
                <a:ea typeface="Calibri" charset="0"/>
                <a:cs typeface="Calibri" charset="0"/>
              </a:rPr>
              <a:t>	</a:t>
            </a:r>
            <a:endParaRPr lang="fr-FR" sz="1200" b="1" dirty="0">
              <a:latin typeface="Libre baskerville" panose="02000000000000000000" pitchFamily="2" charset="0"/>
            </a:endParaRPr>
          </a:p>
          <a:p>
            <a:pPr>
              <a:lnSpc>
                <a:spcPts val="1500"/>
              </a:lnSpc>
              <a:tabLst>
                <a:tab pos="5916613" algn="r"/>
              </a:tabLst>
            </a:pPr>
            <a:r>
              <a:rPr lang="fr-FR" sz="1200" b="1" dirty="0">
                <a:latin typeface="Libre baskerville" panose="02000000000000000000" pitchFamily="2" charset="0"/>
              </a:rPr>
              <a:t>Planche de Charcuteries, </a:t>
            </a:r>
            <a:r>
              <a:rPr lang="fr-FR" sz="1200" i="1" dirty="0">
                <a:latin typeface="Libre baskerville" panose="02000000000000000000" pitchFamily="2" charset="0"/>
              </a:rPr>
              <a:t>accompagnée d’une pizza blanche 	</a:t>
            </a:r>
            <a:r>
              <a:rPr lang="fr-FR" sz="1200" b="1" dirty="0">
                <a:latin typeface="Libre baskerville" panose="02000000000000000000" pitchFamily="2" charset="0"/>
              </a:rPr>
              <a:t>17.</a:t>
            </a:r>
            <a:r>
              <a:rPr lang="fr-FR" sz="1200" dirty="0">
                <a:latin typeface="Libre baskerville" panose="02000000000000000000" pitchFamily="2" charset="0"/>
              </a:rPr>
              <a:t>50</a:t>
            </a:r>
          </a:p>
          <a:p>
            <a:pPr defTabSz="457200">
              <a:lnSpc>
                <a:spcPts val="1500"/>
              </a:lnSpc>
              <a:tabLst>
                <a:tab pos="5826125" algn="dec"/>
              </a:tabLst>
            </a:pPr>
            <a:r>
              <a:rPr lang="fr-FR" sz="1100" dirty="0">
                <a:latin typeface="Libre baskerville" panose="02000000000000000000" pitchFamily="2" charset="0"/>
              </a:rPr>
              <a:t>Assortiment de charcuteries italiennes, mortadelle, coppa, </a:t>
            </a:r>
            <a:r>
              <a:rPr lang="fr-FR" sz="1100" dirty="0" err="1">
                <a:latin typeface="Libre baskerville" panose="02000000000000000000" pitchFamily="2" charset="0"/>
              </a:rPr>
              <a:t>bresaola</a:t>
            </a:r>
            <a:endParaRPr lang="fr-FR" sz="1100" dirty="0">
              <a:latin typeface="Libre baskerville" panose="02000000000000000000" pitchFamily="2" charset="0"/>
            </a:endParaRPr>
          </a:p>
          <a:p>
            <a:pPr>
              <a:lnSpc>
                <a:spcPts val="1500"/>
              </a:lnSpc>
              <a:tabLst>
                <a:tab pos="5465763" algn="dec"/>
              </a:tabLst>
            </a:pPr>
            <a:r>
              <a:rPr lang="fr-FR" sz="1200" b="1" noProof="1">
                <a:latin typeface="Libre baskerville" panose="02000000000000000000" pitchFamily="2" charset="0"/>
                <a:ea typeface="Calibri" charset="0"/>
                <a:cs typeface="Calibri" charset="0"/>
              </a:rPr>
              <a:t>	</a:t>
            </a:r>
            <a:endParaRPr lang="fr-FR" sz="1200" b="1" dirty="0">
              <a:latin typeface="Libre baskerville" panose="02000000000000000000" pitchFamily="2" charset="0"/>
            </a:endParaRPr>
          </a:p>
          <a:p>
            <a:pPr>
              <a:lnSpc>
                <a:spcPts val="1500"/>
              </a:lnSpc>
              <a:tabLst>
                <a:tab pos="5916613" algn="r"/>
              </a:tabLst>
            </a:pPr>
            <a:r>
              <a:rPr lang="fr-FR" sz="1200" b="1" dirty="0">
                <a:latin typeface="Libre baskerville" panose="02000000000000000000" pitchFamily="2" charset="0"/>
              </a:rPr>
              <a:t>Burrata Crémeuse, 125 gr, </a:t>
            </a:r>
            <a:r>
              <a:rPr lang="fr-FR" sz="1200" i="1" dirty="0">
                <a:latin typeface="Libre baskerville" panose="02000000000000000000" pitchFamily="2" charset="0"/>
              </a:rPr>
              <a:t>accompagnée d’une pizza blanche 	</a:t>
            </a:r>
            <a:r>
              <a:rPr lang="fr-FR" sz="1200" b="1" dirty="0">
                <a:latin typeface="Libre baskerville" panose="02000000000000000000" pitchFamily="2" charset="0"/>
              </a:rPr>
              <a:t>12.</a:t>
            </a:r>
            <a:r>
              <a:rPr lang="fr-FR" sz="1200" dirty="0">
                <a:latin typeface="Libre baskerville" panose="02000000000000000000" pitchFamily="2" charset="0"/>
              </a:rPr>
              <a:t>50</a:t>
            </a:r>
          </a:p>
          <a:p>
            <a:pPr defTabSz="457200">
              <a:lnSpc>
                <a:spcPts val="1500"/>
              </a:lnSpc>
              <a:tabLst>
                <a:tab pos="5826125" algn="dec"/>
              </a:tabLst>
            </a:pPr>
            <a:r>
              <a:rPr lang="fr-FR" sz="1100" dirty="0">
                <a:latin typeface="Libre baskerville" panose="02000000000000000000" pitchFamily="2" charset="0"/>
              </a:rPr>
              <a:t>Huile d’olive, crème balsamique, pesto</a:t>
            </a:r>
          </a:p>
          <a:p>
            <a:pPr>
              <a:lnSpc>
                <a:spcPts val="1500"/>
              </a:lnSpc>
              <a:tabLst>
                <a:tab pos="5473700" algn="dec"/>
              </a:tabLst>
            </a:pPr>
            <a:endParaRPr lang="fr-FR" sz="1200" b="1" noProof="1">
              <a:latin typeface="Libre baskerville" panose="02000000000000000000" pitchFamily="2" charset="0"/>
              <a:ea typeface="Calibri" charset="0"/>
              <a:cs typeface="Calibri" charset="0"/>
            </a:endParaRPr>
          </a:p>
          <a:p>
            <a:pPr>
              <a:lnSpc>
                <a:spcPts val="1500"/>
              </a:lnSpc>
              <a:tabLst>
                <a:tab pos="5916613" algn="r"/>
              </a:tabLst>
            </a:pPr>
            <a:r>
              <a:rPr lang="fr-FR" sz="1200" b="1" noProof="1">
                <a:latin typeface="Libre baskerville" panose="02000000000000000000" pitchFamily="2" charset="0"/>
                <a:ea typeface="Calibri" charset="0"/>
                <a:cs typeface="Calibri" charset="0"/>
              </a:rPr>
              <a:t>Planche de Charcuteries, Légumes Grillés, Burratina	</a:t>
            </a:r>
            <a:r>
              <a:rPr lang="fr-FR" sz="1200" b="1" noProof="1">
                <a:latin typeface="Libre baskerville" panose="02000000000000000000" pitchFamily="2" charset="0"/>
              </a:rPr>
              <a:t>24</a:t>
            </a:r>
            <a:r>
              <a:rPr lang="fr-FR" sz="1200" b="1" noProof="1">
                <a:latin typeface="Libre baskerville" panose="02000000000000000000" pitchFamily="2" charset="0"/>
                <a:ea typeface="Calibri" charset="0"/>
                <a:cs typeface="Calibri" charset="0"/>
              </a:rPr>
              <a:t>.</a:t>
            </a:r>
            <a:r>
              <a:rPr lang="fr-FR" sz="1200" noProof="1">
                <a:latin typeface="Libre baskerville" panose="02000000000000000000" pitchFamily="2" charset="0"/>
                <a:ea typeface="Calibri" charset="0"/>
                <a:cs typeface="Calibri" charset="0"/>
              </a:rPr>
              <a:t>00</a:t>
            </a:r>
          </a:p>
          <a:p>
            <a:pPr>
              <a:lnSpc>
                <a:spcPts val="1500"/>
              </a:lnSpc>
              <a:tabLst>
                <a:tab pos="5465763" algn="dec"/>
              </a:tabLst>
            </a:pPr>
            <a:r>
              <a:rPr lang="fr-FR" sz="1200" i="1" dirty="0">
                <a:latin typeface="Libre baskerville" panose="02000000000000000000" pitchFamily="2" charset="0"/>
              </a:rPr>
              <a:t>Accompagnés d’une pizza blanche</a:t>
            </a:r>
            <a:endParaRPr lang="fr-FR" sz="1200" i="1" noProof="1">
              <a:latin typeface="Libre baskerville" panose="02000000000000000000" pitchFamily="2" charset="0"/>
            </a:endParaRPr>
          </a:p>
          <a:p>
            <a:pPr>
              <a:lnSpc>
                <a:spcPts val="1500"/>
              </a:lnSpc>
              <a:tabLst>
                <a:tab pos="5465763" algn="dec"/>
              </a:tabLst>
            </a:pPr>
            <a:r>
              <a:rPr lang="fr-FR" sz="1100" noProof="1">
                <a:latin typeface="Libre baskerville" panose="02000000000000000000" pitchFamily="2" charset="0"/>
              </a:rPr>
              <a:t>Charcuteries italiennes, légumes marinés grillés</a:t>
            </a:r>
            <a:endParaRPr lang="fr-FR" sz="1100" b="1" noProof="1">
              <a:latin typeface="Libre baskerville" panose="02000000000000000000" pitchFamily="2" charset="0"/>
              <a:ea typeface="Calibri" charset="0"/>
              <a:cs typeface="Calibri" charset="0"/>
            </a:endParaRPr>
          </a:p>
          <a:p>
            <a:pPr>
              <a:lnSpc>
                <a:spcPts val="1500"/>
              </a:lnSpc>
              <a:tabLst>
                <a:tab pos="5465763" algn="dec"/>
              </a:tabLst>
            </a:pPr>
            <a:r>
              <a:rPr lang="fr-FR" sz="1200" b="1" noProof="1">
                <a:latin typeface="Libre baskerville" panose="02000000000000000000" pitchFamily="2" charset="0"/>
                <a:ea typeface="Calibri" charset="0"/>
                <a:cs typeface="Calibri" charset="0"/>
              </a:rPr>
              <a:t>	</a:t>
            </a:r>
            <a:endParaRPr lang="fr-FR" sz="1200" b="1" dirty="0">
              <a:latin typeface="Libre baskerville" panose="02000000000000000000" pitchFamily="2" charset="0"/>
            </a:endParaRPr>
          </a:p>
          <a:p>
            <a:pPr>
              <a:lnSpc>
                <a:spcPts val="1500"/>
              </a:lnSpc>
              <a:tabLst>
                <a:tab pos="5916613" algn="r"/>
              </a:tabLst>
            </a:pPr>
            <a:r>
              <a:rPr lang="fr-FR" sz="1200" b="1" dirty="0">
                <a:latin typeface="Libre baskerville" panose="02000000000000000000" pitchFamily="2" charset="0"/>
              </a:rPr>
              <a:t>Calamars Frits, </a:t>
            </a:r>
            <a:r>
              <a:rPr lang="fr-FR" sz="1100" dirty="0">
                <a:latin typeface="Libre baskerville" panose="02000000000000000000" pitchFamily="2" charset="0"/>
              </a:rPr>
              <a:t>Sauce tartare	</a:t>
            </a:r>
            <a:r>
              <a:rPr lang="fr-FR" sz="1200" b="1" dirty="0">
                <a:latin typeface="Libre baskerville" panose="02000000000000000000" pitchFamily="2" charset="0"/>
              </a:rPr>
              <a:t>14.</a:t>
            </a:r>
            <a:r>
              <a:rPr lang="fr-FR" sz="1200" dirty="0">
                <a:latin typeface="Libre baskerville" panose="02000000000000000000" pitchFamily="2" charset="0"/>
              </a:rPr>
              <a:t>00</a:t>
            </a:r>
          </a:p>
          <a:p>
            <a:pPr>
              <a:lnSpc>
                <a:spcPts val="1500"/>
              </a:lnSpc>
              <a:tabLst>
                <a:tab pos="5465763" algn="dec"/>
              </a:tabLst>
            </a:pPr>
            <a:endParaRPr lang="fr-FR" sz="1200" dirty="0">
              <a:latin typeface="Libre baskerville" panose="02000000000000000000" pitchFamily="2" charset="0"/>
            </a:endParaRPr>
          </a:p>
          <a:p>
            <a:pPr>
              <a:lnSpc>
                <a:spcPts val="1500"/>
              </a:lnSpc>
              <a:tabLst>
                <a:tab pos="5916613" algn="r"/>
              </a:tabLst>
            </a:pPr>
            <a:r>
              <a:rPr lang="fr-FR" sz="1200" b="1" dirty="0">
                <a:latin typeface="Libre baskerville" panose="02000000000000000000" pitchFamily="2" charset="0"/>
              </a:rPr>
              <a:t>Gnocchis Croustillants, Mozzarella, Basilic	11.</a:t>
            </a:r>
            <a:r>
              <a:rPr lang="fr-FR" sz="1200" dirty="0">
                <a:latin typeface="Libre baskerville" panose="02000000000000000000" pitchFamily="2" charset="0"/>
              </a:rPr>
              <a:t>00</a:t>
            </a:r>
          </a:p>
          <a:p>
            <a:pPr defTabSz="457200">
              <a:lnSpc>
                <a:spcPts val="1500"/>
              </a:lnSpc>
              <a:tabLst>
                <a:tab pos="5826125" algn="dec"/>
              </a:tabLst>
            </a:pPr>
            <a:r>
              <a:rPr lang="fr-FR" sz="1100" dirty="0">
                <a:latin typeface="Libre baskerville" panose="02000000000000000000" pitchFamily="2" charset="0"/>
              </a:rPr>
              <a:t>Coulis de tomate</a:t>
            </a:r>
            <a:endParaRPr lang="fr-FR" sz="1100" b="1" noProof="1">
              <a:latin typeface="Libre baskerville" panose="02000000000000000000" pitchFamily="2" charset="0"/>
              <a:ea typeface="Calibri" charset="0"/>
              <a:cs typeface="Calibri" charset="0"/>
            </a:endParaRPr>
          </a:p>
          <a:p>
            <a:pPr>
              <a:lnSpc>
                <a:spcPts val="1500"/>
              </a:lnSpc>
              <a:tabLst>
                <a:tab pos="5465763" algn="dec"/>
              </a:tabLst>
            </a:pPr>
            <a:endParaRPr lang="fr-FR" sz="1200" b="1" noProof="1">
              <a:solidFill>
                <a:srgbClr val="C00000"/>
              </a:solidFill>
              <a:latin typeface="Libre baskerville" panose="02000000000000000000" pitchFamily="2" charset="0"/>
              <a:ea typeface="Calibri" charset="0"/>
              <a:cs typeface="Calibri" charset="0"/>
            </a:endParaRPr>
          </a:p>
          <a:p>
            <a:pPr>
              <a:lnSpc>
                <a:spcPts val="1500"/>
              </a:lnSpc>
              <a:tabLst>
                <a:tab pos="5916613" algn="r"/>
              </a:tabLst>
            </a:pPr>
            <a:r>
              <a:rPr lang="fr-FR" sz="1200" b="1" noProof="1">
                <a:latin typeface="Libre baskerville" panose="02000000000000000000" pitchFamily="2" charset="0"/>
                <a:ea typeface="Calibri" charset="0"/>
                <a:cs typeface="Calibri" charset="0"/>
              </a:rPr>
              <a:t>Tomate Burrata 	15.</a:t>
            </a:r>
            <a:r>
              <a:rPr lang="fr-FR" sz="1200" noProof="1">
                <a:latin typeface="Libre baskerville" panose="02000000000000000000" pitchFamily="2" charset="0"/>
                <a:ea typeface="Calibri" charset="0"/>
                <a:cs typeface="Calibri" charset="0"/>
              </a:rPr>
              <a:t>50</a:t>
            </a:r>
          </a:p>
          <a:p>
            <a:pPr>
              <a:lnSpc>
                <a:spcPts val="1500"/>
              </a:lnSpc>
              <a:tabLst>
                <a:tab pos="5465763" algn="dec"/>
              </a:tabLst>
            </a:pPr>
            <a:r>
              <a:rPr lang="fr-FR" sz="1100" noProof="1">
                <a:latin typeface="Libre baskerville" panose="02000000000000000000" pitchFamily="2" charset="0"/>
                <a:ea typeface="Calibri" charset="0"/>
                <a:cs typeface="Calibri" charset="0"/>
              </a:rPr>
              <a:t>Tomates anciennes, toast brioché, pesto, balsamique</a:t>
            </a:r>
            <a:r>
              <a:rPr lang="fr-FR" sz="1200" noProof="1">
                <a:latin typeface="Libre baskerville" panose="02000000000000000000" pitchFamily="2" charset="0"/>
                <a:ea typeface="Calibri" charset="0"/>
                <a:cs typeface="Calibri" charset="0"/>
              </a:rPr>
              <a:t>                </a:t>
            </a:r>
          </a:p>
          <a:p>
            <a:pPr>
              <a:lnSpc>
                <a:spcPts val="1500"/>
              </a:lnSpc>
              <a:tabLst>
                <a:tab pos="5465763" algn="dec"/>
              </a:tabLst>
            </a:pPr>
            <a:endParaRPr lang="fr-FR" sz="1200" b="1" noProof="1">
              <a:latin typeface="Libre baskerville" panose="02000000000000000000" pitchFamily="2" charset="0"/>
              <a:ea typeface="Calibri" charset="0"/>
              <a:cs typeface="Calibri" charset="0"/>
            </a:endParaRPr>
          </a:p>
          <a:p>
            <a:pPr>
              <a:lnSpc>
                <a:spcPts val="1500"/>
              </a:lnSpc>
              <a:tabLst>
                <a:tab pos="5916613" algn="r"/>
              </a:tabLst>
            </a:pPr>
            <a:r>
              <a:rPr lang="fr-FR" sz="1200" b="1" noProof="1">
                <a:latin typeface="Libre baskerville" panose="02000000000000000000" pitchFamily="2" charset="0"/>
                <a:ea typeface="Calibri" charset="0"/>
                <a:cs typeface="Calibri" charset="0"/>
              </a:rPr>
              <a:t>Tartare de Thon 	</a:t>
            </a:r>
            <a:r>
              <a:rPr lang="fr-FR" sz="1200" i="1" noProof="1">
                <a:latin typeface="Libre baskerville" panose="02000000000000000000" pitchFamily="2" charset="0"/>
                <a:cs typeface="Calibri" charset="0"/>
              </a:rPr>
              <a:t>Entrée  </a:t>
            </a:r>
            <a:r>
              <a:rPr lang="fr-FR" sz="1200" b="1" noProof="1">
                <a:latin typeface="Libre baskerville" panose="02000000000000000000" pitchFamily="2" charset="0"/>
                <a:ea typeface="Calibri" charset="0"/>
                <a:cs typeface="Calibri" charset="0"/>
              </a:rPr>
              <a:t>19.</a:t>
            </a:r>
            <a:r>
              <a:rPr lang="fr-FR" sz="1200" noProof="1">
                <a:latin typeface="Libre baskerville" panose="02000000000000000000" pitchFamily="2" charset="0"/>
                <a:ea typeface="Calibri" charset="0"/>
                <a:cs typeface="Calibri" charset="0"/>
              </a:rPr>
              <a:t>00</a:t>
            </a:r>
          </a:p>
          <a:p>
            <a:pPr>
              <a:lnSpc>
                <a:spcPts val="1500"/>
              </a:lnSpc>
              <a:tabLst>
                <a:tab pos="5916613" algn="r"/>
              </a:tabLst>
            </a:pPr>
            <a:r>
              <a:rPr lang="fr-FR" sz="1100" noProof="1">
                <a:latin typeface="Libre baskerville" panose="02000000000000000000" pitchFamily="2" charset="0"/>
                <a:ea typeface="Calibri" charset="0"/>
                <a:cs typeface="Calibri" charset="0"/>
              </a:rPr>
              <a:t>Poivron, grenade, vinaigrette citron, salade, pommes frites 	</a:t>
            </a:r>
            <a:r>
              <a:rPr lang="fr-FR" sz="1200" i="1" noProof="1">
                <a:latin typeface="Libre baskerville" panose="02000000000000000000" pitchFamily="2" charset="0"/>
                <a:cs typeface="Calibri" charset="0"/>
              </a:rPr>
              <a:t>Plat  </a:t>
            </a:r>
            <a:r>
              <a:rPr lang="fr-FR" sz="1200" b="1" noProof="1">
                <a:latin typeface="Libre baskerville" panose="02000000000000000000" pitchFamily="2" charset="0"/>
                <a:ea typeface="Calibri" charset="0"/>
                <a:cs typeface="Calibri" charset="0"/>
              </a:rPr>
              <a:t>22.</a:t>
            </a:r>
            <a:r>
              <a:rPr lang="fr-FR" sz="1200" noProof="1">
                <a:latin typeface="Libre baskerville" panose="02000000000000000000" pitchFamily="2" charset="0"/>
                <a:ea typeface="Calibri" charset="0"/>
                <a:cs typeface="Calibri" charset="0"/>
              </a:rPr>
              <a:t>00</a:t>
            </a:r>
          </a:p>
          <a:p>
            <a:pPr>
              <a:lnSpc>
                <a:spcPts val="1500"/>
              </a:lnSpc>
              <a:tabLst>
                <a:tab pos="5465763" algn="dec"/>
              </a:tabLst>
            </a:pPr>
            <a:endParaRPr lang="fr-FR" sz="1200" b="1" noProof="1">
              <a:latin typeface="Libre baskerville" panose="02000000000000000000" pitchFamily="2" charset="0"/>
              <a:ea typeface="Calibri" charset="0"/>
              <a:cs typeface="Calibri" charset="0"/>
            </a:endParaRPr>
          </a:p>
          <a:p>
            <a:pPr>
              <a:lnSpc>
                <a:spcPts val="1500"/>
              </a:lnSpc>
              <a:tabLst>
                <a:tab pos="5916613" algn="r"/>
              </a:tabLst>
            </a:pPr>
            <a:r>
              <a:rPr lang="fr-FR" sz="1200" b="1" noProof="1">
                <a:latin typeface="Libre baskerville" panose="02000000000000000000" pitchFamily="2" charset="0"/>
                <a:ea typeface="Calibri" charset="0"/>
                <a:cs typeface="Calibri" charset="0"/>
              </a:rPr>
              <a:t>Salade César au Poulet Grillé	</a:t>
            </a:r>
            <a:r>
              <a:rPr lang="fr-FR" sz="1200" b="1" noProof="1">
                <a:latin typeface="Libre baskerville" panose="02000000000000000000" pitchFamily="2" charset="0"/>
              </a:rPr>
              <a:t>16.</a:t>
            </a:r>
            <a:r>
              <a:rPr lang="fr-FR" sz="1200" noProof="1">
                <a:latin typeface="Libre baskerville" panose="02000000000000000000" pitchFamily="2" charset="0"/>
              </a:rPr>
              <a:t>50</a:t>
            </a:r>
            <a:endParaRPr lang="fr-FR" sz="1200" dirty="0">
              <a:latin typeface="Libre baskerville" panose="02000000000000000000" pitchFamily="2" charset="0"/>
            </a:endParaRPr>
          </a:p>
          <a:p>
            <a:pPr>
              <a:tabLst>
                <a:tab pos="5465763" algn="dec"/>
              </a:tabLst>
            </a:pPr>
            <a:r>
              <a:rPr lang="fr-FR" sz="1100" noProof="1">
                <a:latin typeface="Libre baskerville" panose="02000000000000000000" pitchFamily="2" charset="0"/>
                <a:ea typeface="Calibri" charset="0"/>
                <a:cs typeface="Calibri" charset="0"/>
              </a:rPr>
              <a:t>Cœur de romaine, Parmigiano Reggiano, croûtons dorés, sauce César</a:t>
            </a:r>
            <a:endParaRPr lang="fr-FR" sz="1100" b="1" noProof="1">
              <a:latin typeface="Libre baskerville" panose="02000000000000000000" pitchFamily="2" charset="0"/>
              <a:ea typeface="Calibri" charset="0"/>
              <a:cs typeface="Calibri" charset="0"/>
            </a:endParaRPr>
          </a:p>
          <a:p>
            <a:pPr>
              <a:tabLst>
                <a:tab pos="5465763" algn="dec"/>
              </a:tabLst>
            </a:pPr>
            <a:endParaRPr lang="fr-FR" sz="1200" noProof="1">
              <a:latin typeface="Libre baskerville" panose="02000000000000000000" pitchFamily="2" charset="0"/>
              <a:ea typeface="Calibri" charset="0"/>
              <a:cs typeface="Calibri" charset="0"/>
            </a:endParaRPr>
          </a:p>
          <a:p>
            <a:pPr>
              <a:tabLst>
                <a:tab pos="5916613" algn="r"/>
              </a:tabLst>
            </a:pPr>
            <a:r>
              <a:rPr lang="fr-FR" sz="1200" b="1" noProof="1">
                <a:latin typeface="Libre baskerville" panose="02000000000000000000" pitchFamily="2" charset="0"/>
                <a:ea typeface="Calibri" charset="0"/>
                <a:cs typeface="Calibri" charset="0"/>
              </a:rPr>
              <a:t>Carpaccio de Poulpe 	</a:t>
            </a:r>
            <a:r>
              <a:rPr lang="fr-FR" sz="1200" i="1" noProof="1">
                <a:latin typeface="Libre baskerville" panose="02000000000000000000" pitchFamily="2" charset="0"/>
                <a:cs typeface="Calibri" charset="0"/>
              </a:rPr>
              <a:t>Entrée  </a:t>
            </a:r>
            <a:r>
              <a:rPr lang="fr-FR" sz="1200" b="1" noProof="1">
                <a:latin typeface="Libre baskerville" panose="02000000000000000000" pitchFamily="2" charset="0"/>
                <a:ea typeface="Calibri" charset="0"/>
                <a:cs typeface="Calibri" charset="0"/>
              </a:rPr>
              <a:t>16.</a:t>
            </a:r>
            <a:r>
              <a:rPr lang="fr-FR" sz="1200" noProof="1">
                <a:latin typeface="Libre baskerville" panose="02000000000000000000" pitchFamily="2" charset="0"/>
                <a:ea typeface="Calibri" charset="0"/>
                <a:cs typeface="Calibri" charset="0"/>
              </a:rPr>
              <a:t>50</a:t>
            </a:r>
          </a:p>
          <a:p>
            <a:pPr>
              <a:tabLst>
                <a:tab pos="5916613" algn="r"/>
              </a:tabLst>
            </a:pPr>
            <a:r>
              <a:rPr lang="fr-FR" sz="1100" noProof="1">
                <a:latin typeface="Libre baskerville" panose="02000000000000000000" pitchFamily="2" charset="0"/>
                <a:ea typeface="Calibri" charset="0"/>
                <a:cs typeface="Calibri" charset="0"/>
              </a:rPr>
              <a:t>Poivron, grenade, vinaigrette citron, cébettes, pommes frites	</a:t>
            </a:r>
            <a:r>
              <a:rPr lang="fr-FR" sz="1200" i="1" noProof="1">
                <a:latin typeface="Libre baskerville" panose="02000000000000000000" pitchFamily="2" charset="0"/>
                <a:cs typeface="Calibri" charset="0"/>
              </a:rPr>
              <a:t>Plat  </a:t>
            </a:r>
            <a:r>
              <a:rPr lang="fr-FR" sz="1200" b="1" noProof="1">
                <a:latin typeface="Libre baskerville" panose="02000000000000000000" pitchFamily="2" charset="0"/>
                <a:ea typeface="Calibri" charset="0"/>
                <a:cs typeface="Calibri" charset="0"/>
              </a:rPr>
              <a:t>19.</a:t>
            </a:r>
            <a:r>
              <a:rPr lang="fr-FR" sz="1200" noProof="1">
                <a:latin typeface="Libre baskerville" panose="02000000000000000000" pitchFamily="2" charset="0"/>
                <a:ea typeface="Calibri" charset="0"/>
                <a:cs typeface="Calibri" charset="0"/>
              </a:rPr>
              <a:t>50</a:t>
            </a:r>
          </a:p>
          <a:p>
            <a:pPr>
              <a:tabLst>
                <a:tab pos="5465763" algn="dec"/>
              </a:tabLst>
            </a:pPr>
            <a:endParaRPr lang="fr-FR" sz="1200" noProof="1">
              <a:latin typeface="Libre baskerville" panose="02000000000000000000" pitchFamily="2" charset="0"/>
              <a:ea typeface="Calibri" charset="0"/>
              <a:cs typeface="Calibri" charset="0"/>
            </a:endParaRPr>
          </a:p>
          <a:p>
            <a:pPr>
              <a:lnSpc>
                <a:spcPts val="1500"/>
              </a:lnSpc>
              <a:tabLst>
                <a:tab pos="5916613" algn="r"/>
              </a:tabLst>
            </a:pPr>
            <a:r>
              <a:rPr lang="fr-FR" sz="1200" b="1" noProof="1">
                <a:latin typeface="Libre baskerville" panose="02000000000000000000" pitchFamily="2" charset="0"/>
                <a:ea typeface="Calibri" charset="0"/>
                <a:cs typeface="Calibri" charset="0"/>
              </a:rPr>
              <a:t>Carpaccio de Bœuf 	</a:t>
            </a:r>
            <a:r>
              <a:rPr lang="fr-FR" sz="1200" i="1" noProof="1">
                <a:latin typeface="Libre baskerville" panose="02000000000000000000" pitchFamily="2" charset="0"/>
                <a:ea typeface="Calibri" charset="0"/>
                <a:cs typeface="Calibri" charset="0"/>
              </a:rPr>
              <a:t>Entrée  </a:t>
            </a:r>
            <a:r>
              <a:rPr lang="fr-FR" sz="1200" b="1" noProof="1">
                <a:latin typeface="Libre baskerville" panose="02000000000000000000" pitchFamily="2" charset="0"/>
              </a:rPr>
              <a:t>16.</a:t>
            </a:r>
            <a:r>
              <a:rPr lang="fr-FR" sz="1200" noProof="1">
                <a:latin typeface="Libre baskerville" panose="02000000000000000000" pitchFamily="2" charset="0"/>
              </a:rPr>
              <a:t>90</a:t>
            </a:r>
            <a:endParaRPr lang="fr-FR" sz="1200" dirty="0">
              <a:latin typeface="Libre baskerville" panose="02000000000000000000" pitchFamily="2" charset="0"/>
            </a:endParaRPr>
          </a:p>
          <a:p>
            <a:pPr>
              <a:lnSpc>
                <a:spcPts val="1500"/>
              </a:lnSpc>
              <a:tabLst>
                <a:tab pos="5916613" algn="r"/>
              </a:tabLst>
            </a:pPr>
            <a:r>
              <a:rPr lang="fr-FR" sz="1100" dirty="0">
                <a:latin typeface="Libre baskerville" panose="02000000000000000000" pitchFamily="2" charset="0"/>
              </a:rPr>
              <a:t>Pesto, </a:t>
            </a:r>
            <a:r>
              <a:rPr lang="fr-FR" sz="1100" dirty="0" err="1">
                <a:latin typeface="Libre baskerville" panose="02000000000000000000" pitchFamily="2" charset="0"/>
              </a:rPr>
              <a:t>Parmigiano</a:t>
            </a:r>
            <a:r>
              <a:rPr lang="fr-FR" sz="1100" dirty="0">
                <a:latin typeface="Libre baskerville" panose="02000000000000000000" pitchFamily="2" charset="0"/>
              </a:rPr>
              <a:t> Reggiano, tomates cerises, salade verte 	</a:t>
            </a:r>
            <a:r>
              <a:rPr lang="fr-FR" sz="1200" i="1" noProof="1">
                <a:latin typeface="Libre baskerville" panose="02000000000000000000" pitchFamily="2" charset="0"/>
                <a:cs typeface="Calibri" charset="0"/>
              </a:rPr>
              <a:t>Plat  </a:t>
            </a:r>
            <a:r>
              <a:rPr lang="fr-FR" sz="1200" b="1" noProof="1">
                <a:latin typeface="Libre baskerville" panose="02000000000000000000" pitchFamily="2" charset="0"/>
              </a:rPr>
              <a:t>19.</a:t>
            </a:r>
            <a:r>
              <a:rPr lang="fr-FR" sz="1200" noProof="1">
                <a:latin typeface="Libre baskerville" panose="02000000000000000000" pitchFamily="2" charset="0"/>
              </a:rPr>
              <a:t>90</a:t>
            </a:r>
            <a:endParaRPr lang="fr-FR" sz="1200" dirty="0">
              <a:latin typeface="Libre baskerville" panose="02000000000000000000" pitchFamily="2" charset="0"/>
            </a:endParaRPr>
          </a:p>
          <a:p>
            <a:pPr>
              <a:tabLst>
                <a:tab pos="5465763" algn="dec"/>
              </a:tabLst>
            </a:pPr>
            <a:endParaRPr lang="fr-FR" sz="1200" noProof="1">
              <a:latin typeface="Libre baskerville" panose="02000000000000000000" pitchFamily="2" charset="0"/>
              <a:ea typeface="Calibri" charset="0"/>
              <a:cs typeface="Calibri" charset="0"/>
            </a:endParaRPr>
          </a:p>
          <a:p>
            <a:pPr>
              <a:lnSpc>
                <a:spcPts val="1500"/>
              </a:lnSpc>
              <a:tabLst>
                <a:tab pos="5916613" algn="r"/>
              </a:tabLst>
            </a:pPr>
            <a:r>
              <a:rPr lang="fr-FR" sz="1200" b="1" noProof="1">
                <a:latin typeface="Libre baskerville" panose="02000000000000000000" pitchFamily="2" charset="0"/>
                <a:ea typeface="Calibri" charset="0"/>
                <a:cs typeface="Calibri" charset="0"/>
              </a:rPr>
              <a:t>Vitello Tonnato, Câpres, Parmesan	</a:t>
            </a:r>
            <a:r>
              <a:rPr lang="fr-FR" sz="1200" i="1" noProof="1">
                <a:latin typeface="Libre baskerville" panose="02000000000000000000" pitchFamily="2" charset="0"/>
                <a:ea typeface="Calibri" charset="0"/>
                <a:cs typeface="Calibri" charset="0"/>
              </a:rPr>
              <a:t>Entrée  </a:t>
            </a:r>
            <a:r>
              <a:rPr lang="fr-FR" sz="1200" b="1" noProof="1">
                <a:latin typeface="Libre baskerville" panose="02000000000000000000" pitchFamily="2" charset="0"/>
              </a:rPr>
              <a:t>16.</a:t>
            </a:r>
            <a:r>
              <a:rPr lang="fr-FR" sz="1200" noProof="1">
                <a:latin typeface="Libre baskerville" panose="02000000000000000000" pitchFamily="2" charset="0"/>
              </a:rPr>
              <a:t>90</a:t>
            </a:r>
            <a:endParaRPr lang="fr-FR" sz="1200" dirty="0">
              <a:latin typeface="Libre baskerville" panose="02000000000000000000" pitchFamily="2" charset="0"/>
            </a:endParaRPr>
          </a:p>
          <a:p>
            <a:pPr>
              <a:lnSpc>
                <a:spcPts val="1500"/>
              </a:lnSpc>
              <a:tabLst>
                <a:tab pos="5916613" algn="r"/>
              </a:tabLst>
            </a:pPr>
            <a:r>
              <a:rPr lang="fr-FR" sz="1100" dirty="0">
                <a:latin typeface="Libre baskerville" panose="02000000000000000000" pitchFamily="2" charset="0"/>
              </a:rPr>
              <a:t>Veau finement tranché, croûtons, salade verte	</a:t>
            </a:r>
            <a:r>
              <a:rPr lang="fr-FR" sz="1200" i="1" noProof="1">
                <a:latin typeface="Libre baskerville" panose="02000000000000000000" pitchFamily="2" charset="0"/>
                <a:cs typeface="Calibri" charset="0"/>
              </a:rPr>
              <a:t>Plat  </a:t>
            </a:r>
            <a:r>
              <a:rPr lang="fr-FR" sz="1200" b="1" noProof="1">
                <a:latin typeface="Libre baskerville" panose="02000000000000000000" pitchFamily="2" charset="0"/>
              </a:rPr>
              <a:t>19.</a:t>
            </a:r>
            <a:r>
              <a:rPr lang="fr-FR" sz="1200" noProof="1">
                <a:latin typeface="Libre baskerville" panose="02000000000000000000" pitchFamily="2" charset="0"/>
              </a:rPr>
              <a:t>90</a:t>
            </a:r>
            <a:endParaRPr lang="fr-FR" sz="1200" dirty="0">
              <a:latin typeface="Libre baskerville" panose="02000000000000000000" pitchFamily="2" charset="0"/>
            </a:endParaRPr>
          </a:p>
          <a:p>
            <a:pPr>
              <a:tabLst>
                <a:tab pos="5465763" algn="dec"/>
              </a:tabLst>
            </a:pPr>
            <a:endParaRPr lang="fr-FR" sz="1200" noProof="1">
              <a:latin typeface="Libre baskerville" panose="02000000000000000000" pitchFamily="2" charset="0"/>
              <a:ea typeface="Calibri" charset="0"/>
              <a:cs typeface="Calibri" charset="0"/>
            </a:endParaRPr>
          </a:p>
        </p:txBody>
      </p:sp>
      <p:grpSp>
        <p:nvGrpSpPr>
          <p:cNvPr id="2" name="Groupe 1">
            <a:extLst>
              <a:ext uri="{FF2B5EF4-FFF2-40B4-BE49-F238E27FC236}">
                <a16:creationId xmlns:a16="http://schemas.microsoft.com/office/drawing/2014/main" id="{7C1DBAA5-227C-3DF7-50C4-39365C0FB79C}"/>
              </a:ext>
            </a:extLst>
          </p:cNvPr>
          <p:cNvGrpSpPr/>
          <p:nvPr/>
        </p:nvGrpSpPr>
        <p:grpSpPr>
          <a:xfrm>
            <a:off x="510721" y="145826"/>
            <a:ext cx="5836558" cy="369332"/>
            <a:chOff x="510721" y="78591"/>
            <a:chExt cx="5836558" cy="369332"/>
          </a:xfrm>
        </p:grpSpPr>
        <p:cxnSp>
          <p:nvCxnSpPr>
            <p:cNvPr id="6" name="Connecteur droit 5"/>
            <p:cNvCxnSpPr>
              <a:cxnSpLocks/>
            </p:cNvCxnSpPr>
            <p:nvPr/>
          </p:nvCxnSpPr>
          <p:spPr>
            <a:xfrm>
              <a:off x="510721" y="275783"/>
              <a:ext cx="5836558" cy="0"/>
            </a:xfrm>
            <a:prstGeom prst="line">
              <a:avLst/>
            </a:prstGeom>
            <a:solidFill>
              <a:schemeClr val="bg1"/>
            </a:solidFill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8" name="Rectangle 7"/>
            <p:cNvSpPr/>
            <p:nvPr/>
          </p:nvSpPr>
          <p:spPr>
            <a:xfrm>
              <a:off x="2042244" y="78591"/>
              <a:ext cx="2773516" cy="369332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>
              <a:spAutoFit/>
            </a:bodyPr>
            <a:lstStyle/>
            <a:p>
              <a:pPr algn="ctr"/>
              <a:r>
                <a:rPr lang="fr-FR" b="1" noProof="1">
                  <a:latin typeface="Libre baskerville"/>
                  <a:ea typeface="Calibri" charset="0"/>
                  <a:cs typeface="Calibri" charset="0"/>
                </a:rPr>
                <a:t>Antipasti &amp; Insalate</a:t>
              </a:r>
              <a:endParaRPr lang="fr-FR" b="1" noProof="1">
                <a:latin typeface="Libre baskerville" panose="02000000000000000000" pitchFamily="2" charset="0"/>
                <a:ea typeface="Calibri" charset="0"/>
                <a:cs typeface="Calibri" charset="0"/>
              </a:endParaRPr>
            </a:p>
          </p:txBody>
        </p:sp>
      </p:grpSp>
      <p:grpSp>
        <p:nvGrpSpPr>
          <p:cNvPr id="28" name="Groupe 27">
            <a:extLst>
              <a:ext uri="{FF2B5EF4-FFF2-40B4-BE49-F238E27FC236}">
                <a16:creationId xmlns:a16="http://schemas.microsoft.com/office/drawing/2014/main" id="{30C1BF5B-6119-A8FA-D1BC-2789D881A07D}"/>
              </a:ext>
            </a:extLst>
          </p:cNvPr>
          <p:cNvGrpSpPr/>
          <p:nvPr/>
        </p:nvGrpSpPr>
        <p:grpSpPr>
          <a:xfrm>
            <a:off x="964550" y="7857386"/>
            <a:ext cx="4711429" cy="1277273"/>
            <a:chOff x="1093595" y="8598132"/>
            <a:chExt cx="4711429" cy="1277273"/>
          </a:xfrm>
        </p:grpSpPr>
        <p:sp>
          <p:nvSpPr>
            <p:cNvPr id="29" name="ZoneTexte 28"/>
            <p:cNvSpPr txBox="1"/>
            <p:nvPr/>
          </p:nvSpPr>
          <p:spPr>
            <a:xfrm>
              <a:off x="1093595" y="8598132"/>
              <a:ext cx="4711429" cy="1277273"/>
            </a:xfrm>
            <a:prstGeom prst="rect">
              <a:avLst/>
            </a:prstGeom>
            <a:noFill/>
            <a:ln w="19050">
              <a:solidFill>
                <a:srgbClr val="00B050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endParaRPr lang="fr-FR" sz="300" b="1" dirty="0"/>
            </a:p>
            <a:p>
              <a:pPr algn="ctr"/>
              <a:r>
                <a:rPr lang="fr-FR" sz="1400" b="1" dirty="0">
                  <a:latin typeface="Libre baskerville" panose="02000000000000000000" pitchFamily="2" charset="0"/>
                </a:rPr>
                <a:t>La Formula Di Paolo</a:t>
              </a:r>
            </a:p>
            <a:p>
              <a:pPr algn="ctr"/>
              <a:r>
                <a:rPr lang="fr-FR" sz="1400" dirty="0">
                  <a:latin typeface="Libre baskerville" panose="02000000000000000000" pitchFamily="2" charset="0"/>
                </a:rPr>
                <a:t>Plat du Jour, Dessert &amp; Café</a:t>
              </a:r>
            </a:p>
            <a:p>
              <a:pPr algn="ctr">
                <a:spcAft>
                  <a:spcPts val="600"/>
                </a:spcAft>
              </a:pPr>
              <a:r>
                <a:rPr lang="fr-FR" sz="1600" b="1" dirty="0">
                  <a:latin typeface="Libre baskerville" panose="02000000000000000000" pitchFamily="2" charset="0"/>
                </a:rPr>
                <a:t>19.50€</a:t>
              </a:r>
            </a:p>
            <a:p>
              <a:pPr algn="ctr"/>
              <a:r>
                <a:rPr lang="fr-FR" sz="1000" i="1" dirty="0">
                  <a:latin typeface="Libre baskerville" panose="02000000000000000000" pitchFamily="2" charset="0"/>
                </a:rPr>
                <a:t>Plus de renseignements auprès de votre chef de rang</a:t>
              </a:r>
            </a:p>
            <a:p>
              <a:pPr algn="ctr"/>
              <a:r>
                <a:rPr lang="fr-FR" sz="1000" i="1" dirty="0">
                  <a:latin typeface="Libre baskerville" panose="02000000000000000000" pitchFamily="2" charset="0"/>
                </a:rPr>
                <a:t>Disponible le midi uniquement du mardi au vendredi</a:t>
              </a:r>
            </a:p>
            <a:p>
              <a:pPr algn="ctr"/>
              <a:endParaRPr lang="fr-FR" sz="500" i="1" dirty="0"/>
            </a:p>
          </p:txBody>
        </p:sp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D37A2A6A-710B-001F-8030-F3D942408CE7}"/>
                </a:ext>
              </a:extLst>
            </p:cNvPr>
            <p:cNvSpPr/>
            <p:nvPr/>
          </p:nvSpPr>
          <p:spPr>
            <a:xfrm>
              <a:off x="1196745" y="8671443"/>
              <a:ext cx="4512733" cy="1134533"/>
            </a:xfrm>
            <a:prstGeom prst="rect">
              <a:avLst/>
            </a:prstGeom>
            <a:noFill/>
            <a:ln w="19050">
              <a:solidFill>
                <a:srgbClr val="FF00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</p:grpSp>
      <p:sp>
        <p:nvSpPr>
          <p:cNvPr id="36" name="TextBox 14">
            <a:extLst>
              <a:ext uri="{FF2B5EF4-FFF2-40B4-BE49-F238E27FC236}">
                <a16:creationId xmlns:a16="http://schemas.microsoft.com/office/drawing/2014/main" id="{74775159-3F8C-707C-3552-7A865997BE63}"/>
              </a:ext>
            </a:extLst>
          </p:cNvPr>
          <p:cNvSpPr txBox="1"/>
          <p:nvPr/>
        </p:nvSpPr>
        <p:spPr>
          <a:xfrm>
            <a:off x="-27294" y="9310912"/>
            <a:ext cx="6912588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900" b="1" i="1" dirty="0">
                <a:latin typeface="Libre baskerville" panose="02000000000000000000" pitchFamily="2" charset="0"/>
                <a:ea typeface="Calibri" charset="0"/>
                <a:cs typeface="Calibri" charset="0"/>
              </a:rPr>
              <a:t>Pour une garantie de fraîcheur irréprochable, ces plats sont préparés en quantité limitée</a:t>
            </a:r>
            <a:endParaRPr lang="en-GB" sz="900" b="1" i="1" dirty="0">
              <a:latin typeface="Libre baskerville" panose="02000000000000000000" pitchFamily="2" charset="0"/>
              <a:ea typeface="Calibri" charset="0"/>
              <a:cs typeface="Calibri" charset="0"/>
            </a:endParaRPr>
          </a:p>
          <a:p>
            <a:pPr algn="ctr"/>
            <a:r>
              <a:rPr lang="fr-FR" sz="900" i="1" dirty="0">
                <a:latin typeface="Libre baskerville" panose="02000000000000000000" pitchFamily="2" charset="0"/>
                <a:ea typeface="Calibri" charset="0"/>
                <a:cs typeface="Calibri" charset="0"/>
              </a:rPr>
              <a:t>Notre Chef est à votre disposition en cas de restrictions alimentaires ou d’allergies</a:t>
            </a:r>
            <a:endParaRPr lang="en-GB" sz="900" i="1" dirty="0">
              <a:latin typeface="Libre baskerville" panose="02000000000000000000" pitchFamily="2" charset="0"/>
              <a:ea typeface="Calibri" charset="0"/>
              <a:cs typeface="Calibri" charset="0"/>
            </a:endParaRPr>
          </a:p>
          <a:p>
            <a:pPr algn="ctr"/>
            <a:r>
              <a:rPr lang="fr-FR" sz="900" i="1" dirty="0">
                <a:latin typeface="Libre baskerville" panose="02000000000000000000" pitchFamily="2" charset="0"/>
                <a:ea typeface="Calibri" charset="0"/>
                <a:cs typeface="Calibri" charset="0"/>
              </a:rPr>
              <a:t>Prix nets en euros, taxes et service compris. L’établissement n’accepte plus les règlements par chèque bancaire</a:t>
            </a:r>
            <a:endParaRPr lang="en-GB" sz="900" i="1" dirty="0">
              <a:latin typeface="Libre baskerville" panose="02000000000000000000" pitchFamily="2" charset="0"/>
              <a:ea typeface="Calibri" charset="0"/>
              <a:cs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57614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3" name="Connecteur droit 22"/>
          <p:cNvCxnSpPr>
            <a:cxnSpLocks/>
          </p:cNvCxnSpPr>
          <p:nvPr/>
        </p:nvCxnSpPr>
        <p:spPr>
          <a:xfrm>
            <a:off x="559104" y="3475912"/>
            <a:ext cx="5804854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6" name="TextBox 8"/>
          <p:cNvSpPr txBox="1"/>
          <p:nvPr/>
        </p:nvSpPr>
        <p:spPr>
          <a:xfrm>
            <a:off x="2035371" y="3342043"/>
            <a:ext cx="2796576" cy="276999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fr-FR" b="1" noProof="1">
                <a:latin typeface="Libre baskerville" panose="02000000000000000000" pitchFamily="2" charset="0"/>
                <a:ea typeface="Calibri" charset="0"/>
                <a:cs typeface="Calibri" charset="0"/>
              </a:rPr>
              <a:t>Pasta &amp; Risotto</a:t>
            </a:r>
          </a:p>
        </p:txBody>
      </p:sp>
      <p:sp>
        <p:nvSpPr>
          <p:cNvPr id="18" name="TextBox 9"/>
          <p:cNvSpPr txBox="1"/>
          <p:nvPr/>
        </p:nvSpPr>
        <p:spPr>
          <a:xfrm>
            <a:off x="441838" y="3593774"/>
            <a:ext cx="6086548" cy="38239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1500"/>
              </a:lnSpc>
              <a:tabLst>
                <a:tab pos="5740400" algn="r"/>
              </a:tabLst>
            </a:pPr>
            <a:r>
              <a:rPr lang="fr-FR" sz="1200" b="1" noProof="1">
                <a:latin typeface="Libre baskerville" panose="02000000000000000000" pitchFamily="2" charset="0"/>
                <a:ea typeface="Calibri" charset="0"/>
                <a:cs typeface="Calibri" charset="0"/>
              </a:rPr>
              <a:t>Penne All’Arrabiata	</a:t>
            </a:r>
            <a:r>
              <a:rPr lang="fr-FR" sz="1200" b="1" noProof="1">
                <a:latin typeface="Libre baskerville" panose="02000000000000000000" pitchFamily="2" charset="0"/>
              </a:rPr>
              <a:t>14.</a:t>
            </a:r>
            <a:r>
              <a:rPr lang="fr-FR" sz="1200" noProof="1">
                <a:latin typeface="Libre baskerville" panose="02000000000000000000" pitchFamily="2" charset="0"/>
              </a:rPr>
              <a:t>00</a:t>
            </a:r>
            <a:endParaRPr lang="fr-FR" sz="1200" b="1" noProof="1">
              <a:latin typeface="Libre baskerville" panose="02000000000000000000" pitchFamily="2" charset="0"/>
              <a:ea typeface="Calibri" charset="0"/>
              <a:cs typeface="Calibri" charset="0"/>
            </a:endParaRPr>
          </a:p>
          <a:p>
            <a:pPr>
              <a:tabLst>
                <a:tab pos="5465763" algn="dec"/>
              </a:tabLst>
            </a:pPr>
            <a:endParaRPr lang="fr-FR" sz="1200" noProof="1">
              <a:latin typeface="Libre baskerville" panose="02000000000000000000" pitchFamily="2" charset="0"/>
            </a:endParaRPr>
          </a:p>
          <a:p>
            <a:pPr>
              <a:lnSpc>
                <a:spcPts val="1500"/>
              </a:lnSpc>
              <a:tabLst>
                <a:tab pos="5740400" algn="r"/>
              </a:tabLst>
            </a:pPr>
            <a:r>
              <a:rPr lang="fr-FR" sz="1200" b="1" noProof="1">
                <a:latin typeface="Libre baskerville" panose="02000000000000000000" pitchFamily="2" charset="0"/>
                <a:ea typeface="Calibri" charset="0"/>
                <a:cs typeface="Calibri" charset="0"/>
              </a:rPr>
              <a:t>Penne au Pesto, Stracciatella	15.</a:t>
            </a:r>
            <a:r>
              <a:rPr lang="fr-FR" sz="1200" noProof="1">
                <a:latin typeface="Libre baskerville" panose="02000000000000000000" pitchFamily="2" charset="0"/>
                <a:ea typeface="Calibri" charset="0"/>
                <a:cs typeface="Calibri" charset="0"/>
              </a:rPr>
              <a:t>50</a:t>
            </a:r>
          </a:p>
          <a:p>
            <a:pPr>
              <a:lnSpc>
                <a:spcPts val="1500"/>
              </a:lnSpc>
              <a:tabLst>
                <a:tab pos="5465763" algn="dec"/>
              </a:tabLst>
            </a:pPr>
            <a:r>
              <a:rPr lang="fr-FR" sz="1100" noProof="1">
                <a:latin typeface="Libre baskerville" panose="02000000000000000000" pitchFamily="2" charset="0"/>
                <a:ea typeface="Calibri" charset="0"/>
                <a:cs typeface="Calibri" charset="0"/>
              </a:rPr>
              <a:t>Pignons de pin, Parmigiano Reggiano </a:t>
            </a:r>
          </a:p>
          <a:p>
            <a:pPr>
              <a:lnSpc>
                <a:spcPts val="1500"/>
              </a:lnSpc>
              <a:tabLst>
                <a:tab pos="5465763" algn="dec"/>
              </a:tabLst>
            </a:pPr>
            <a:endParaRPr lang="it-IT" sz="1200" dirty="0">
              <a:latin typeface="Libre baskerville" panose="02000000000000000000" pitchFamily="2" charset="0"/>
            </a:endParaRPr>
          </a:p>
          <a:p>
            <a:pPr>
              <a:lnSpc>
                <a:spcPts val="1500"/>
              </a:lnSpc>
              <a:tabLst>
                <a:tab pos="5740400" algn="r"/>
              </a:tabLst>
            </a:pPr>
            <a:r>
              <a:rPr lang="fr-FR" sz="1200" b="1" noProof="1">
                <a:latin typeface="Libre baskerville" panose="02000000000000000000" pitchFamily="2" charset="0"/>
                <a:ea typeface="Calibri" charset="0"/>
                <a:cs typeface="Calibri" charset="0"/>
              </a:rPr>
              <a:t>Mafalde Bolognaise 	16.</a:t>
            </a:r>
            <a:r>
              <a:rPr lang="fr-FR" sz="1200" noProof="1">
                <a:latin typeface="Libre baskerville" panose="02000000000000000000" pitchFamily="2" charset="0"/>
                <a:ea typeface="Calibri" charset="0"/>
                <a:cs typeface="Calibri" charset="0"/>
              </a:rPr>
              <a:t>50</a:t>
            </a:r>
          </a:p>
          <a:p>
            <a:pPr>
              <a:lnSpc>
                <a:spcPts val="1500"/>
              </a:lnSpc>
              <a:tabLst>
                <a:tab pos="5465763" algn="dec"/>
              </a:tabLst>
            </a:pPr>
            <a:r>
              <a:rPr lang="fr-FR" sz="1100" noProof="1">
                <a:latin typeface="Libre baskerville" panose="02000000000000000000" pitchFamily="2" charset="0"/>
                <a:ea typeface="Calibri" charset="0"/>
                <a:cs typeface="Calibri" charset="0"/>
              </a:rPr>
              <a:t>Persil, Parmigiano Reggiano </a:t>
            </a:r>
            <a:endParaRPr lang="fr-FR" sz="1100" dirty="0">
              <a:latin typeface="Libre baskerville" panose="02000000000000000000" pitchFamily="2" charset="0"/>
            </a:endParaRPr>
          </a:p>
          <a:p>
            <a:pPr>
              <a:tabLst>
                <a:tab pos="5473700" algn="dec"/>
              </a:tabLst>
            </a:pPr>
            <a:endParaRPr lang="it-IT" sz="1200" dirty="0">
              <a:latin typeface="Libre baskerville" panose="02000000000000000000" pitchFamily="2" charset="0"/>
            </a:endParaRPr>
          </a:p>
          <a:p>
            <a:pPr>
              <a:lnSpc>
                <a:spcPts val="1500"/>
              </a:lnSpc>
              <a:tabLst>
                <a:tab pos="5740400" algn="r"/>
              </a:tabLst>
            </a:pPr>
            <a:r>
              <a:rPr lang="fr-FR" sz="1200" b="1" noProof="1">
                <a:latin typeface="Libre baskerville" panose="02000000000000000000" pitchFamily="2" charset="0"/>
                <a:ea typeface="Calibri" charset="0"/>
                <a:cs typeface="Calibri" charset="0"/>
              </a:rPr>
              <a:t>Mafalde au Pesto Rosso, Jambon de Parme 	18.</a:t>
            </a:r>
            <a:r>
              <a:rPr lang="fr-FR" sz="1200" noProof="1">
                <a:latin typeface="Libre baskerville" panose="02000000000000000000" pitchFamily="2" charset="0"/>
                <a:ea typeface="Calibri" charset="0"/>
                <a:cs typeface="Calibri" charset="0"/>
              </a:rPr>
              <a:t>50</a:t>
            </a:r>
          </a:p>
          <a:p>
            <a:pPr>
              <a:lnSpc>
                <a:spcPts val="1500"/>
              </a:lnSpc>
              <a:tabLst>
                <a:tab pos="5465763" algn="dec"/>
              </a:tabLst>
            </a:pPr>
            <a:r>
              <a:rPr lang="fr-FR" sz="1100" noProof="1">
                <a:latin typeface="Libre baskerville" panose="02000000000000000000" pitchFamily="2" charset="0"/>
                <a:ea typeface="Calibri" charset="0"/>
                <a:cs typeface="Calibri" charset="0"/>
              </a:rPr>
              <a:t>Parmigiano Reggiano, roquette</a:t>
            </a:r>
            <a:endParaRPr lang="fr-FR" sz="1100" dirty="0">
              <a:latin typeface="Libre baskerville" panose="02000000000000000000" pitchFamily="2" charset="0"/>
            </a:endParaRPr>
          </a:p>
          <a:p>
            <a:pPr>
              <a:lnSpc>
                <a:spcPts val="1500"/>
              </a:lnSpc>
              <a:tabLst>
                <a:tab pos="5465763" algn="dec"/>
              </a:tabLst>
            </a:pPr>
            <a:endParaRPr lang="fr-FR" sz="1200" dirty="0">
              <a:latin typeface="Libre baskerville" panose="02000000000000000000" pitchFamily="2" charset="0"/>
            </a:endParaRPr>
          </a:p>
          <a:p>
            <a:pPr>
              <a:lnSpc>
                <a:spcPts val="1500"/>
              </a:lnSpc>
              <a:tabLst>
                <a:tab pos="5740400" algn="r"/>
              </a:tabLst>
            </a:pPr>
            <a:r>
              <a:rPr lang="fr-FR" sz="1200" b="1" noProof="1">
                <a:latin typeface="Libre baskerville" panose="02000000000000000000" pitchFamily="2" charset="0"/>
                <a:ea typeface="Calibri" charset="0"/>
                <a:cs typeface="Calibri" charset="0"/>
              </a:rPr>
              <a:t>Mafalde au Saumon, Sauce Citron 	20.</a:t>
            </a:r>
            <a:r>
              <a:rPr lang="fr-FR" sz="1200" noProof="1">
                <a:latin typeface="Libre baskerville" panose="02000000000000000000" pitchFamily="2" charset="0"/>
                <a:ea typeface="Calibri" charset="0"/>
                <a:cs typeface="Calibri" charset="0"/>
              </a:rPr>
              <a:t>50</a:t>
            </a:r>
          </a:p>
          <a:p>
            <a:pPr>
              <a:lnSpc>
                <a:spcPts val="1500"/>
              </a:lnSpc>
              <a:tabLst>
                <a:tab pos="5465763" algn="dec"/>
              </a:tabLst>
            </a:pPr>
            <a:r>
              <a:rPr lang="fr-FR" sz="1100" noProof="1">
                <a:latin typeface="Libre baskerville" panose="02000000000000000000" pitchFamily="2" charset="0"/>
                <a:ea typeface="Calibri" charset="0"/>
                <a:cs typeface="Calibri" charset="0"/>
              </a:rPr>
              <a:t>Rose de saumon, asperge, Parmigiano Reggiano</a:t>
            </a:r>
            <a:endParaRPr lang="fr-FR" sz="1100" noProof="1">
              <a:latin typeface="Libre baskerville" panose="02000000000000000000" pitchFamily="2" charset="0"/>
            </a:endParaRPr>
          </a:p>
          <a:p>
            <a:pPr>
              <a:lnSpc>
                <a:spcPts val="1500"/>
              </a:lnSpc>
              <a:tabLst>
                <a:tab pos="5465763" algn="dec"/>
              </a:tabLst>
            </a:pPr>
            <a:endParaRPr lang="fr-FR" sz="1200" dirty="0">
              <a:latin typeface="Libre baskerville" panose="02000000000000000000" pitchFamily="2" charset="0"/>
            </a:endParaRPr>
          </a:p>
          <a:p>
            <a:pPr>
              <a:lnSpc>
                <a:spcPts val="1500"/>
              </a:lnSpc>
              <a:tabLst>
                <a:tab pos="5740400" algn="r"/>
              </a:tabLst>
            </a:pPr>
            <a:r>
              <a:rPr lang="fr-FR" sz="1200" b="1" noProof="1">
                <a:latin typeface="Libre baskerville" panose="02000000000000000000" pitchFamily="2" charset="0"/>
                <a:ea typeface="Calibri" charset="0"/>
                <a:cs typeface="Calibri" charset="0"/>
              </a:rPr>
              <a:t>Risotto aux Gambas, Beurre Tomaté	</a:t>
            </a:r>
            <a:r>
              <a:rPr lang="fr-FR" sz="1200" b="1" noProof="1">
                <a:latin typeface="Libre baskerville" panose="02000000000000000000" pitchFamily="2" charset="0"/>
              </a:rPr>
              <a:t>27.</a:t>
            </a:r>
            <a:r>
              <a:rPr lang="fr-FR" sz="1200" noProof="1">
                <a:latin typeface="Libre baskerville" panose="02000000000000000000" pitchFamily="2" charset="0"/>
              </a:rPr>
              <a:t>50</a:t>
            </a:r>
            <a:endParaRPr lang="fr-FR" sz="1200" dirty="0">
              <a:latin typeface="Libre baskerville" panose="02000000000000000000" pitchFamily="2" charset="0"/>
            </a:endParaRPr>
          </a:p>
          <a:p>
            <a:pPr>
              <a:lnSpc>
                <a:spcPts val="1500"/>
              </a:lnSpc>
              <a:tabLst>
                <a:tab pos="5465763" algn="dec"/>
              </a:tabLst>
            </a:pPr>
            <a:endParaRPr lang="fr-FR" sz="1200" dirty="0">
              <a:latin typeface="Libre baskerville" panose="02000000000000000000" pitchFamily="2" charset="0"/>
            </a:endParaRPr>
          </a:p>
          <a:p>
            <a:pPr>
              <a:lnSpc>
                <a:spcPts val="1500"/>
              </a:lnSpc>
              <a:tabLst>
                <a:tab pos="5740400" algn="r"/>
              </a:tabLst>
            </a:pPr>
            <a:r>
              <a:rPr lang="fr-FR" sz="1200" b="1" noProof="1">
                <a:latin typeface="Libre baskerville" panose="02000000000000000000" pitchFamily="2" charset="0"/>
                <a:cs typeface="Calibri" charset="0"/>
              </a:rPr>
              <a:t>Risotto Carbonara, Guanciale, Pecorino	18.</a:t>
            </a:r>
            <a:r>
              <a:rPr lang="fr-FR" sz="1200" noProof="1">
                <a:latin typeface="Libre baskerville" panose="02000000000000000000" pitchFamily="2" charset="0"/>
                <a:cs typeface="Calibri" charset="0"/>
              </a:rPr>
              <a:t>0</a:t>
            </a:r>
            <a:r>
              <a:rPr lang="fr-FR" sz="1200" dirty="0">
                <a:latin typeface="Libre baskerville" panose="02000000000000000000" pitchFamily="2" charset="0"/>
                <a:cs typeface="Calibri" charset="0"/>
              </a:rPr>
              <a:t>0</a:t>
            </a:r>
          </a:p>
          <a:p>
            <a:pPr>
              <a:lnSpc>
                <a:spcPts val="1500"/>
              </a:lnSpc>
              <a:tabLst>
                <a:tab pos="5465763" algn="dec"/>
              </a:tabLst>
            </a:pPr>
            <a:endParaRPr lang="fr-FR" sz="1200" b="1" noProof="1">
              <a:latin typeface="Libre baskerville" panose="02000000000000000000" pitchFamily="2" charset="0"/>
              <a:cs typeface="Calibri" charset="0"/>
            </a:endParaRPr>
          </a:p>
          <a:p>
            <a:pPr>
              <a:lnSpc>
                <a:spcPts val="1500"/>
              </a:lnSpc>
              <a:tabLst>
                <a:tab pos="5740400" algn="r"/>
              </a:tabLst>
            </a:pPr>
            <a:r>
              <a:rPr lang="fr-FR" sz="1200" b="1" noProof="1">
                <a:latin typeface="Libre baskerville" panose="02000000000000000000" pitchFamily="2" charset="0"/>
                <a:cs typeface="Calibri" charset="0"/>
              </a:rPr>
              <a:t>Risotto aux Asperges	19</a:t>
            </a:r>
            <a:r>
              <a:rPr lang="fr-FR" sz="1200" b="1" dirty="0">
                <a:latin typeface="Libre baskerville" panose="02000000000000000000" pitchFamily="2" charset="0"/>
                <a:cs typeface="Calibri" charset="0"/>
              </a:rPr>
              <a:t>.</a:t>
            </a:r>
            <a:r>
              <a:rPr lang="fr-FR" sz="1200" dirty="0">
                <a:latin typeface="Libre baskerville" panose="02000000000000000000" pitchFamily="2" charset="0"/>
                <a:cs typeface="Calibri" charset="0"/>
              </a:rPr>
              <a:t>50</a:t>
            </a:r>
          </a:p>
          <a:p>
            <a:pPr>
              <a:lnSpc>
                <a:spcPts val="1500"/>
              </a:lnSpc>
              <a:tabLst>
                <a:tab pos="5465763" algn="dec"/>
              </a:tabLst>
            </a:pPr>
            <a:r>
              <a:rPr lang="fr-FR" sz="1100" dirty="0">
                <a:latin typeface="Libre baskerville" panose="02000000000000000000" pitchFamily="2" charset="0"/>
                <a:cs typeface="Calibri" charset="0"/>
              </a:rPr>
              <a:t>Crème de parmesan</a:t>
            </a:r>
            <a:r>
              <a:rPr lang="fr-FR" sz="1200" b="1" noProof="1">
                <a:latin typeface="Libre baskerville" panose="02000000000000000000" pitchFamily="2" charset="0"/>
                <a:ea typeface="Calibri" charset="0"/>
                <a:cs typeface="Calibri" charset="0"/>
              </a:rPr>
              <a:t>	</a:t>
            </a:r>
            <a:endParaRPr lang="fr-FR" sz="1200" dirty="0">
              <a:latin typeface="Libre baskerville" panose="02000000000000000000" pitchFamily="2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-543173" y="3488147"/>
            <a:ext cx="184731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fr-FR" sz="1600" i="1" dirty="0">
              <a:latin typeface="Libre baskerville" panose="02000000000000000000" pitchFamily="2" charset="0"/>
            </a:endParaRPr>
          </a:p>
        </p:txBody>
      </p:sp>
      <p:grpSp>
        <p:nvGrpSpPr>
          <p:cNvPr id="5" name="Groupe 4">
            <a:extLst>
              <a:ext uri="{FF2B5EF4-FFF2-40B4-BE49-F238E27FC236}">
                <a16:creationId xmlns:a16="http://schemas.microsoft.com/office/drawing/2014/main" id="{BC8AA9DF-65BD-9A1D-EA05-2AE9C70795A1}"/>
              </a:ext>
            </a:extLst>
          </p:cNvPr>
          <p:cNvGrpSpPr/>
          <p:nvPr/>
        </p:nvGrpSpPr>
        <p:grpSpPr>
          <a:xfrm>
            <a:off x="1119370" y="8592256"/>
            <a:ext cx="4619259" cy="1238801"/>
            <a:chOff x="989428" y="8106686"/>
            <a:chExt cx="4619259" cy="1238801"/>
          </a:xfrm>
        </p:grpSpPr>
        <p:sp>
          <p:nvSpPr>
            <p:cNvPr id="21" name="ZoneTexte 20"/>
            <p:cNvSpPr txBox="1"/>
            <p:nvPr/>
          </p:nvSpPr>
          <p:spPr>
            <a:xfrm>
              <a:off x="989428" y="8106686"/>
              <a:ext cx="4619259" cy="1238801"/>
            </a:xfrm>
            <a:prstGeom prst="rect">
              <a:avLst/>
            </a:prstGeom>
            <a:noFill/>
            <a:ln w="19050">
              <a:solidFill>
                <a:srgbClr val="00B050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endParaRPr lang="fr-FR" sz="300" b="1" dirty="0"/>
            </a:p>
            <a:p>
              <a:pPr algn="ctr"/>
              <a:endParaRPr lang="fr-FR" sz="300" b="1" dirty="0">
                <a:latin typeface="Libre baskerville" panose="02000000000000000000" pitchFamily="2" charset="0"/>
              </a:endParaRPr>
            </a:p>
            <a:p>
              <a:pPr algn="ctr"/>
              <a:r>
                <a:rPr lang="fr-FR" sz="1200" b="1" dirty="0">
                  <a:latin typeface="Libre baskerville" panose="02000000000000000000" pitchFamily="2" charset="0"/>
                </a:rPr>
                <a:t>Menu Bambino </a:t>
              </a:r>
            </a:p>
            <a:p>
              <a:pPr algn="ctr"/>
              <a:endParaRPr lang="fr-FR" sz="300" dirty="0">
                <a:latin typeface="Libre baskerville" panose="02000000000000000000" pitchFamily="2" charset="0"/>
              </a:endParaRPr>
            </a:p>
            <a:p>
              <a:pPr algn="ctr"/>
              <a:r>
                <a:rPr lang="fr-FR" sz="1050" dirty="0">
                  <a:latin typeface="Libre baskerville" panose="02000000000000000000" pitchFamily="2" charset="0"/>
                </a:rPr>
                <a:t>Coca-Cola, Jus d’orange, </a:t>
              </a:r>
              <a:r>
                <a:rPr lang="fr-FR" sz="1050" dirty="0" err="1">
                  <a:latin typeface="Libre baskerville" panose="02000000000000000000" pitchFamily="2" charset="0"/>
                </a:rPr>
                <a:t>Fuzetea</a:t>
              </a:r>
              <a:r>
                <a:rPr lang="fr-FR" sz="1050" dirty="0">
                  <a:latin typeface="Libre baskerville" panose="02000000000000000000" pitchFamily="2" charset="0"/>
                </a:rPr>
                <a:t>, Sirop ou Diabolo</a:t>
              </a:r>
            </a:p>
            <a:p>
              <a:pPr algn="ctr"/>
              <a:r>
                <a:rPr lang="fr-FR" sz="1050" dirty="0">
                  <a:latin typeface="Libre baskerville" panose="02000000000000000000" pitchFamily="2" charset="0"/>
                </a:rPr>
                <a:t>Pizza ou </a:t>
              </a:r>
              <a:r>
                <a:rPr lang="fr-FR" sz="1050" dirty="0" err="1">
                  <a:latin typeface="Libre baskerville" panose="02000000000000000000" pitchFamily="2" charset="0"/>
                </a:rPr>
                <a:t>Pasta</a:t>
              </a:r>
              <a:r>
                <a:rPr lang="fr-FR" sz="1050" dirty="0">
                  <a:latin typeface="Libre baskerville" panose="02000000000000000000" pitchFamily="2" charset="0"/>
                </a:rPr>
                <a:t> </a:t>
              </a:r>
            </a:p>
            <a:p>
              <a:pPr algn="ctr"/>
              <a:r>
                <a:rPr lang="fr-FR" sz="1050" dirty="0" err="1">
                  <a:latin typeface="Libre baskerville" panose="02000000000000000000" pitchFamily="2" charset="0"/>
                </a:rPr>
                <a:t>Gelati</a:t>
              </a:r>
              <a:r>
                <a:rPr lang="fr-FR" sz="1050" dirty="0">
                  <a:latin typeface="Libre baskerville" panose="02000000000000000000" pitchFamily="2" charset="0"/>
                </a:rPr>
                <a:t>/</a:t>
              </a:r>
              <a:r>
                <a:rPr lang="fr-FR" sz="1050" dirty="0" err="1">
                  <a:latin typeface="Libre baskerville" panose="02000000000000000000" pitchFamily="2" charset="0"/>
                </a:rPr>
                <a:t>Sorbetti</a:t>
              </a:r>
              <a:r>
                <a:rPr lang="fr-FR" sz="1050" dirty="0">
                  <a:latin typeface="Libre baskerville" panose="02000000000000000000" pitchFamily="2" charset="0"/>
                </a:rPr>
                <a:t> (2 parfums au choix)</a:t>
              </a:r>
            </a:p>
            <a:p>
              <a:pPr algn="ctr"/>
              <a:endParaRPr lang="fr-FR" sz="700" b="1" dirty="0">
                <a:latin typeface="Libre baskerville" panose="02000000000000000000" pitchFamily="2" charset="0"/>
              </a:endParaRPr>
            </a:p>
            <a:p>
              <a:pPr algn="ctr"/>
              <a:r>
                <a:rPr lang="fr-FR" sz="1200" b="1" dirty="0">
                  <a:latin typeface="Libre baskerville" panose="02000000000000000000" pitchFamily="2" charset="0"/>
                </a:rPr>
                <a:t>12.50€</a:t>
              </a:r>
            </a:p>
            <a:p>
              <a:pPr algn="ctr"/>
              <a:endParaRPr lang="fr-FR" sz="300" b="1" dirty="0">
                <a:latin typeface="Libre baskerville" panose="02000000000000000000" pitchFamily="2" charset="0"/>
              </a:endParaRPr>
            </a:p>
          </p:txBody>
        </p:sp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D37A2A6A-710B-001F-8030-F3D942408CE7}"/>
                </a:ext>
              </a:extLst>
            </p:cNvPr>
            <p:cNvSpPr/>
            <p:nvPr/>
          </p:nvSpPr>
          <p:spPr>
            <a:xfrm>
              <a:off x="1083801" y="8165534"/>
              <a:ext cx="4418869" cy="1129390"/>
            </a:xfrm>
            <a:prstGeom prst="rect">
              <a:avLst/>
            </a:prstGeom>
            <a:noFill/>
            <a:ln w="19050">
              <a:solidFill>
                <a:srgbClr val="FF00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6" name="Groupe 5"/>
          <p:cNvGrpSpPr/>
          <p:nvPr/>
        </p:nvGrpSpPr>
        <p:grpSpPr>
          <a:xfrm>
            <a:off x="414189" y="141564"/>
            <a:ext cx="6114197" cy="3108482"/>
            <a:chOff x="414189" y="247580"/>
            <a:chExt cx="6114197" cy="3108482"/>
          </a:xfrm>
        </p:grpSpPr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D37A2A6A-710B-001F-8030-F3D942408CE7}"/>
                </a:ext>
              </a:extLst>
            </p:cNvPr>
            <p:cNvSpPr/>
            <p:nvPr/>
          </p:nvSpPr>
          <p:spPr>
            <a:xfrm>
              <a:off x="509542" y="343816"/>
              <a:ext cx="5903979" cy="2923328"/>
            </a:xfrm>
            <a:prstGeom prst="rect">
              <a:avLst/>
            </a:prstGeom>
            <a:noFill/>
            <a:ln w="19050">
              <a:solidFill>
                <a:srgbClr val="FF00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9" name="Rectangle 28"/>
            <p:cNvSpPr/>
            <p:nvPr/>
          </p:nvSpPr>
          <p:spPr>
            <a:xfrm>
              <a:off x="414189" y="247580"/>
              <a:ext cx="6114197" cy="3108482"/>
            </a:xfrm>
            <a:prstGeom prst="rect">
              <a:avLst/>
            </a:prstGeom>
            <a:noFill/>
            <a:ln w="1905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509542" y="502829"/>
              <a:ext cx="5923492" cy="276210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ts val="1500"/>
                </a:lnSpc>
                <a:tabLst>
                  <a:tab pos="5562600" algn="r"/>
                </a:tabLst>
              </a:pPr>
              <a:r>
                <a:rPr lang="fr-FR" sz="1200" b="1" noProof="1">
                  <a:latin typeface="Libre baskerville" panose="02000000000000000000" pitchFamily="2" charset="0"/>
                  <a:ea typeface="Calibri" charset="0"/>
                  <a:cs typeface="Calibri" charset="0"/>
                </a:rPr>
                <a:t>Escalope de Veau Milanaise  	</a:t>
              </a:r>
              <a:r>
                <a:rPr lang="fr-FR" sz="1200" b="1" noProof="1">
                  <a:latin typeface="Libre baskerville" panose="02000000000000000000" pitchFamily="2" charset="0"/>
                </a:rPr>
                <a:t>26.</a:t>
              </a:r>
              <a:r>
                <a:rPr lang="fr-FR" sz="1200" noProof="1">
                  <a:latin typeface="Libre baskerville" panose="02000000000000000000" pitchFamily="2" charset="0"/>
                </a:rPr>
                <a:t>90</a:t>
              </a:r>
              <a:endParaRPr lang="fr-FR" sz="1200" dirty="0">
                <a:latin typeface="Libre baskerville" panose="02000000000000000000" pitchFamily="2" charset="0"/>
              </a:endParaRPr>
            </a:p>
            <a:p>
              <a:pPr>
                <a:lnSpc>
                  <a:spcPts val="1500"/>
                </a:lnSpc>
                <a:tabLst>
                  <a:tab pos="5465763" algn="dec"/>
                </a:tabLst>
              </a:pPr>
              <a:r>
                <a:rPr lang="fr-FR" sz="1100" noProof="1">
                  <a:latin typeface="Libre baskerville" panose="02000000000000000000" pitchFamily="2" charset="0"/>
                </a:rPr>
                <a:t>Escalope de veau panée, citron, câpres, persil, linguine sauce tomate</a:t>
              </a:r>
            </a:p>
            <a:p>
              <a:pPr>
                <a:lnSpc>
                  <a:spcPts val="1500"/>
                </a:lnSpc>
                <a:tabLst>
                  <a:tab pos="5465763" algn="dec"/>
                </a:tabLst>
              </a:pPr>
              <a:endParaRPr lang="fr-FR" sz="1200" dirty="0">
                <a:latin typeface="Libre baskerville" panose="02000000000000000000" pitchFamily="2" charset="0"/>
              </a:endParaRPr>
            </a:p>
            <a:p>
              <a:pPr>
                <a:lnSpc>
                  <a:spcPts val="1500"/>
                </a:lnSpc>
                <a:tabLst>
                  <a:tab pos="5562600" algn="r"/>
                </a:tabLst>
              </a:pPr>
              <a:r>
                <a:rPr lang="it-IT" sz="1200" b="1" dirty="0">
                  <a:latin typeface="Libre baskerville" panose="02000000000000000000" pitchFamily="2" charset="0"/>
                  <a:cs typeface="Calibri" charset="0"/>
                </a:rPr>
                <a:t>Parmigiana d’Aubergines	</a:t>
              </a:r>
              <a:r>
                <a:rPr lang="fr-FR" sz="1200" b="1" dirty="0">
                  <a:latin typeface="Libre baskerville" panose="02000000000000000000" pitchFamily="2" charset="0"/>
                </a:rPr>
                <a:t>17.</a:t>
              </a:r>
              <a:r>
                <a:rPr lang="fr-FR" sz="1200" dirty="0">
                  <a:latin typeface="Libre baskerville" panose="02000000000000000000" pitchFamily="2" charset="0"/>
                </a:rPr>
                <a:t>00</a:t>
              </a:r>
              <a:endParaRPr lang="it-IT" sz="1200" dirty="0">
                <a:latin typeface="Libre baskerville" panose="02000000000000000000" pitchFamily="2" charset="0"/>
                <a:ea typeface="Calibri" charset="0"/>
                <a:cs typeface="Calibri" charset="0"/>
              </a:endParaRPr>
            </a:p>
            <a:p>
              <a:pPr>
                <a:tabLst>
                  <a:tab pos="5473700" algn="dec"/>
                </a:tabLst>
              </a:pPr>
              <a:r>
                <a:rPr lang="it-IT" sz="1100" dirty="0">
                  <a:latin typeface="Libre baskerville" panose="02000000000000000000" pitchFamily="2" charset="0"/>
                </a:rPr>
                <a:t>Gratin d’aubergines, sauce tomate, mozzarella, basilic</a:t>
              </a:r>
            </a:p>
            <a:p>
              <a:pPr>
                <a:tabLst>
                  <a:tab pos="5473700" algn="dec"/>
                </a:tabLst>
              </a:pPr>
              <a:endParaRPr lang="it-IT" sz="1200" dirty="0">
                <a:latin typeface="Libre baskerville" panose="02000000000000000000" pitchFamily="2" charset="0"/>
              </a:endParaRPr>
            </a:p>
            <a:p>
              <a:pPr>
                <a:lnSpc>
                  <a:spcPts val="1500"/>
                </a:lnSpc>
                <a:tabLst>
                  <a:tab pos="5562600" algn="r"/>
                </a:tabLst>
              </a:pPr>
              <a:r>
                <a:rPr lang="fr-FR" sz="1200" b="1" noProof="1">
                  <a:latin typeface="Libre baskerville" panose="02000000000000000000" pitchFamily="2" charset="0"/>
                  <a:ea typeface="Calibri" charset="0"/>
                  <a:cs typeface="Calibri" charset="0"/>
                </a:rPr>
                <a:t>Gnocchi Sorrentina	</a:t>
              </a:r>
              <a:r>
                <a:rPr lang="fr-FR" sz="1200" b="1" noProof="1">
                  <a:latin typeface="Libre baskerville" panose="02000000000000000000" pitchFamily="2" charset="0"/>
                </a:rPr>
                <a:t>15.</a:t>
              </a:r>
              <a:r>
                <a:rPr lang="fr-FR" sz="1200" noProof="1">
                  <a:latin typeface="Libre baskerville" panose="02000000000000000000" pitchFamily="2" charset="0"/>
                </a:rPr>
                <a:t>00</a:t>
              </a:r>
              <a:endParaRPr lang="fr-FR" sz="1200" b="1" noProof="1">
                <a:latin typeface="Libre baskerville" panose="02000000000000000000" pitchFamily="2" charset="0"/>
                <a:ea typeface="Calibri" charset="0"/>
                <a:cs typeface="Calibri" charset="0"/>
              </a:endParaRPr>
            </a:p>
            <a:p>
              <a:pPr>
                <a:lnSpc>
                  <a:spcPts val="1500"/>
                </a:lnSpc>
                <a:tabLst>
                  <a:tab pos="5465763" algn="dec"/>
                </a:tabLst>
              </a:pPr>
              <a:r>
                <a:rPr lang="fr-FR" sz="1100" noProof="1">
                  <a:latin typeface="Libre baskerville" panose="02000000000000000000" pitchFamily="2" charset="0"/>
                  <a:ea typeface="Calibri" charset="0"/>
                  <a:cs typeface="Calibri" charset="0"/>
                </a:rPr>
                <a:t>Tomate, pesto, mozzarella</a:t>
              </a:r>
              <a:endParaRPr lang="fr-FR" sz="1100" noProof="1">
                <a:latin typeface="Libre baskerville" panose="02000000000000000000" pitchFamily="2" charset="0"/>
              </a:endParaRPr>
            </a:p>
            <a:p>
              <a:pPr>
                <a:lnSpc>
                  <a:spcPts val="1500"/>
                </a:lnSpc>
                <a:tabLst>
                  <a:tab pos="5465763" algn="dec"/>
                </a:tabLst>
              </a:pPr>
              <a:endParaRPr lang="fr-FR" sz="1200" noProof="1">
                <a:latin typeface="Libre baskerville" panose="02000000000000000000" pitchFamily="2" charset="0"/>
              </a:endParaRPr>
            </a:p>
            <a:p>
              <a:pPr>
                <a:lnSpc>
                  <a:spcPts val="1500"/>
                </a:lnSpc>
                <a:tabLst>
                  <a:tab pos="5562600" algn="r"/>
                </a:tabLst>
              </a:pPr>
              <a:r>
                <a:rPr lang="fr-FR" sz="1200" b="1" noProof="1">
                  <a:latin typeface="Libre baskerville" panose="02000000000000000000" pitchFamily="2" charset="0"/>
                  <a:ea typeface="Calibri" charset="0"/>
                  <a:cs typeface="Calibri" charset="0"/>
                </a:rPr>
                <a:t>Linguine Carbonara 	</a:t>
              </a:r>
              <a:r>
                <a:rPr lang="fr-FR" sz="1200" b="1" noProof="1">
                  <a:latin typeface="Libre baskerville" panose="02000000000000000000" pitchFamily="2" charset="0"/>
                </a:rPr>
                <a:t>16.</a:t>
              </a:r>
              <a:r>
                <a:rPr lang="fr-FR" sz="1200" noProof="1">
                  <a:latin typeface="Libre baskerville" panose="02000000000000000000" pitchFamily="2" charset="0"/>
                </a:rPr>
                <a:t>50</a:t>
              </a:r>
              <a:endParaRPr lang="fr-FR" sz="1200" dirty="0">
                <a:latin typeface="Libre baskerville" panose="02000000000000000000" pitchFamily="2" charset="0"/>
              </a:endParaRPr>
            </a:p>
            <a:p>
              <a:pPr>
                <a:lnSpc>
                  <a:spcPts val="1500"/>
                </a:lnSpc>
                <a:tabLst>
                  <a:tab pos="5465763" algn="dec"/>
                </a:tabLst>
              </a:pPr>
              <a:r>
                <a:rPr lang="fr-FR" sz="1100" dirty="0" err="1">
                  <a:latin typeface="Libre baskerville" panose="02000000000000000000" pitchFamily="2" charset="0"/>
                </a:rPr>
                <a:t>Guanciale</a:t>
              </a:r>
              <a:r>
                <a:rPr lang="fr-FR" sz="1100" dirty="0">
                  <a:latin typeface="Libre baskerville" panose="02000000000000000000" pitchFamily="2" charset="0"/>
                </a:rPr>
                <a:t>, jaune d’œuf, Pecorino Romano</a:t>
              </a:r>
            </a:p>
            <a:p>
              <a:pPr>
                <a:lnSpc>
                  <a:spcPts val="1500"/>
                </a:lnSpc>
                <a:tabLst>
                  <a:tab pos="5465763" algn="dec"/>
                </a:tabLst>
              </a:pPr>
              <a:endParaRPr lang="fr-FR" sz="1200" noProof="1">
                <a:latin typeface="Libre baskerville" panose="02000000000000000000" pitchFamily="2" charset="0"/>
              </a:endParaRPr>
            </a:p>
            <a:p>
              <a:pPr>
                <a:lnSpc>
                  <a:spcPts val="1500"/>
                </a:lnSpc>
                <a:tabLst>
                  <a:tab pos="5562600" algn="r"/>
                </a:tabLst>
              </a:pPr>
              <a:r>
                <a:rPr lang="fr-FR" sz="1200" b="1" noProof="1">
                  <a:latin typeface="Libre baskerville" panose="02000000000000000000" pitchFamily="2" charset="0"/>
                  <a:ea typeface="Calibri" charset="0"/>
                  <a:cs typeface="Calibri" charset="0"/>
                </a:rPr>
                <a:t>Lasagne Al Forno	</a:t>
              </a:r>
              <a:r>
                <a:rPr lang="fr-FR" sz="1200" b="1" noProof="1">
                  <a:latin typeface="Libre baskerville" panose="02000000000000000000" pitchFamily="2" charset="0"/>
                </a:rPr>
                <a:t>19.</a:t>
              </a:r>
              <a:r>
                <a:rPr lang="fr-FR" sz="1200" noProof="1">
                  <a:latin typeface="Libre baskerville" panose="02000000000000000000" pitchFamily="2" charset="0"/>
                </a:rPr>
                <a:t>00</a:t>
              </a:r>
              <a:endParaRPr lang="fr-FR" sz="1200" noProof="1">
                <a:latin typeface="Libre baskerville" panose="02000000000000000000" pitchFamily="2" charset="0"/>
                <a:ea typeface="Calibri" charset="0"/>
                <a:cs typeface="Calibri" charset="0"/>
              </a:endParaRPr>
            </a:p>
            <a:p>
              <a:pPr>
                <a:lnSpc>
                  <a:spcPts val="1500"/>
                </a:lnSpc>
                <a:tabLst>
                  <a:tab pos="5465763" algn="dec"/>
                </a:tabLst>
              </a:pPr>
              <a:r>
                <a:rPr lang="fr-FR" sz="1100" noProof="1">
                  <a:latin typeface="Libre baskerville" panose="02000000000000000000" pitchFamily="2" charset="0"/>
                </a:rPr>
                <a:t>Lasagne de bœuf, Parmigiano Reggiano</a:t>
              </a:r>
            </a:p>
          </p:txBody>
        </p:sp>
      </p:grpSp>
      <p:sp>
        <p:nvSpPr>
          <p:cNvPr id="27" name="TextBox 8"/>
          <p:cNvSpPr txBox="1"/>
          <p:nvPr/>
        </p:nvSpPr>
        <p:spPr>
          <a:xfrm>
            <a:off x="2035371" y="47647"/>
            <a:ext cx="2796576" cy="276999"/>
          </a:xfrm>
          <a:prstGeom prst="rect">
            <a:avLst/>
          </a:prstGeom>
          <a:solidFill>
            <a:schemeClr val="bg1"/>
          </a:solidFill>
          <a:ln>
            <a:solidFill>
              <a:srgbClr val="FFFFFF"/>
            </a:solidFill>
          </a:ln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fr-FR" b="1" noProof="1">
                <a:latin typeface="Libre baskerville" panose="02000000000000000000" pitchFamily="2" charset="0"/>
                <a:ea typeface="Calibri" charset="0"/>
                <a:cs typeface="Calibri" charset="0"/>
              </a:rPr>
              <a:t>Signatures di Paolo</a:t>
            </a:r>
          </a:p>
        </p:txBody>
      </p:sp>
      <p:cxnSp>
        <p:nvCxnSpPr>
          <p:cNvPr id="30" name="Connecteur droit 29"/>
          <p:cNvCxnSpPr>
            <a:cxnSpLocks/>
          </p:cNvCxnSpPr>
          <p:nvPr/>
        </p:nvCxnSpPr>
        <p:spPr>
          <a:xfrm>
            <a:off x="526573" y="7569877"/>
            <a:ext cx="5804854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4" name="TextBox 8"/>
          <p:cNvSpPr txBox="1"/>
          <p:nvPr/>
        </p:nvSpPr>
        <p:spPr>
          <a:xfrm>
            <a:off x="2030712" y="7462155"/>
            <a:ext cx="2796576" cy="215444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fr-FR" sz="1400" b="1" noProof="1">
                <a:latin typeface="Libre baskerville" panose="02000000000000000000" pitchFamily="2" charset="0"/>
                <a:ea typeface="Calibri" charset="0"/>
                <a:cs typeface="Calibri" charset="0"/>
              </a:rPr>
              <a:t>Supplément</a:t>
            </a:r>
          </a:p>
        </p:txBody>
      </p:sp>
      <p:sp>
        <p:nvSpPr>
          <p:cNvPr id="19" name="TextBox 9"/>
          <p:cNvSpPr txBox="1"/>
          <p:nvPr/>
        </p:nvSpPr>
        <p:spPr>
          <a:xfrm>
            <a:off x="441838" y="7828578"/>
            <a:ext cx="2893033" cy="46166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tabLst>
                <a:tab pos="2597150" algn="r"/>
              </a:tabLst>
            </a:pPr>
            <a:r>
              <a:rPr lang="fr-FR" sz="1000" b="1" i="1" dirty="0">
                <a:latin typeface="Libre baskerville" panose="02000000000000000000" pitchFamily="2" charset="0"/>
              </a:rPr>
              <a:t>Mortadelle 	5.</a:t>
            </a:r>
            <a:r>
              <a:rPr lang="fr-FR" sz="1000" i="1" dirty="0">
                <a:latin typeface="Libre baskerville" panose="02000000000000000000" pitchFamily="2" charset="0"/>
              </a:rPr>
              <a:t>00</a:t>
            </a:r>
          </a:p>
          <a:p>
            <a:endParaRPr lang="fr-FR" sz="1000" b="1" i="1" dirty="0">
              <a:latin typeface="Libre baskerville" panose="02000000000000000000" pitchFamily="2" charset="0"/>
            </a:endParaRPr>
          </a:p>
          <a:p>
            <a:pPr>
              <a:tabLst>
                <a:tab pos="2597150" algn="r"/>
                <a:tab pos="5465763" algn="dec"/>
              </a:tabLst>
            </a:pPr>
            <a:r>
              <a:rPr lang="fr-FR" sz="1000" b="1" i="1" dirty="0">
                <a:latin typeface="Libre baskerville" panose="02000000000000000000" pitchFamily="2" charset="0"/>
              </a:rPr>
              <a:t>Jambon de Parme </a:t>
            </a:r>
            <a:r>
              <a:rPr lang="fr-FR" sz="1000" i="1" dirty="0">
                <a:latin typeface="Libre baskerville" panose="02000000000000000000" pitchFamily="2" charset="0"/>
              </a:rPr>
              <a:t>  	</a:t>
            </a:r>
            <a:r>
              <a:rPr lang="fr-FR" sz="1000" b="1" i="1" dirty="0">
                <a:latin typeface="Libre baskerville" panose="02000000000000000000" pitchFamily="2" charset="0"/>
              </a:rPr>
              <a:t>6.</a:t>
            </a:r>
            <a:r>
              <a:rPr lang="fr-FR" sz="1000" i="1" dirty="0">
                <a:latin typeface="Libre baskerville" panose="02000000000000000000" pitchFamily="2" charset="0"/>
              </a:rPr>
              <a:t>00</a:t>
            </a:r>
          </a:p>
        </p:txBody>
      </p:sp>
      <p:sp>
        <p:nvSpPr>
          <p:cNvPr id="11" name="TextBox 9">
            <a:extLst>
              <a:ext uri="{FF2B5EF4-FFF2-40B4-BE49-F238E27FC236}">
                <a16:creationId xmlns:a16="http://schemas.microsoft.com/office/drawing/2014/main" id="{E1302258-569C-0316-C058-B95CAB6361A0}"/>
              </a:ext>
            </a:extLst>
          </p:cNvPr>
          <p:cNvSpPr txBox="1"/>
          <p:nvPr/>
        </p:nvSpPr>
        <p:spPr>
          <a:xfrm>
            <a:off x="3635353" y="7828578"/>
            <a:ext cx="2893033" cy="46166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tabLst>
                <a:tab pos="2513013" algn="r"/>
              </a:tabLst>
            </a:pPr>
            <a:r>
              <a:rPr lang="fr-FR" sz="1000" b="1" i="1" dirty="0" err="1">
                <a:latin typeface="Libre baskerville" panose="02000000000000000000" pitchFamily="2" charset="0"/>
              </a:rPr>
              <a:t>Burratina</a:t>
            </a:r>
            <a:r>
              <a:rPr lang="fr-FR" sz="1000" b="1" i="1" dirty="0">
                <a:latin typeface="Libre baskerville" panose="02000000000000000000" pitchFamily="2" charset="0"/>
              </a:rPr>
              <a:t> 	3.</a:t>
            </a:r>
            <a:r>
              <a:rPr lang="fr-FR" sz="1000" i="1" dirty="0">
                <a:latin typeface="Libre baskerville" panose="02000000000000000000" pitchFamily="2" charset="0"/>
              </a:rPr>
              <a:t>00</a:t>
            </a:r>
          </a:p>
          <a:p>
            <a:endParaRPr lang="fr-FR" sz="1000" b="1" i="1" dirty="0">
              <a:latin typeface="Libre baskerville" panose="02000000000000000000" pitchFamily="2" charset="0"/>
            </a:endParaRPr>
          </a:p>
          <a:p>
            <a:pPr>
              <a:tabLst>
                <a:tab pos="2513013" algn="r"/>
                <a:tab pos="5465763" algn="dec"/>
              </a:tabLst>
            </a:pPr>
            <a:r>
              <a:rPr lang="fr-FR" sz="1000" b="1" i="1" dirty="0">
                <a:latin typeface="Libre baskerville" panose="02000000000000000000" pitchFamily="2" charset="0"/>
              </a:rPr>
              <a:t>Burrata 125gr 	6.</a:t>
            </a:r>
            <a:r>
              <a:rPr lang="fr-FR" sz="1000" i="1" dirty="0">
                <a:latin typeface="Libre baskerville" panose="02000000000000000000" pitchFamily="2" charset="0"/>
              </a:rPr>
              <a:t>00</a:t>
            </a:r>
          </a:p>
        </p:txBody>
      </p:sp>
    </p:spTree>
    <p:extLst>
      <p:ext uri="{BB962C8B-B14F-4D97-AF65-F5344CB8AC3E}">
        <p14:creationId xmlns:p14="http://schemas.microsoft.com/office/powerpoint/2010/main" val="8968545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e 9"/>
          <p:cNvGrpSpPr/>
          <p:nvPr/>
        </p:nvGrpSpPr>
        <p:grpSpPr>
          <a:xfrm>
            <a:off x="402464" y="203827"/>
            <a:ext cx="5980365" cy="2410928"/>
            <a:chOff x="531254" y="6939590"/>
            <a:chExt cx="5980365" cy="2410928"/>
          </a:xfrm>
        </p:grpSpPr>
        <p:sp>
          <p:nvSpPr>
            <p:cNvPr id="11" name="TextBox 9"/>
            <p:cNvSpPr txBox="1"/>
            <p:nvPr/>
          </p:nvSpPr>
          <p:spPr>
            <a:xfrm>
              <a:off x="603961" y="7257637"/>
              <a:ext cx="5907658" cy="209288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>
                <a:tabLst>
                  <a:tab pos="5465763" algn="dec"/>
                </a:tabLst>
              </a:pPr>
              <a:endParaRPr lang="fr-FR" sz="1200" noProof="1">
                <a:latin typeface="Libre baskerville" panose="02000000000000000000" pitchFamily="2" charset="0"/>
              </a:endParaRPr>
            </a:p>
            <a:p>
              <a:pPr>
                <a:lnSpc>
                  <a:spcPts val="1500"/>
                </a:lnSpc>
                <a:tabLst>
                  <a:tab pos="5648325" algn="r"/>
                </a:tabLst>
              </a:pPr>
              <a:r>
                <a:rPr lang="fr-FR" sz="1200" b="1" noProof="1">
                  <a:latin typeface="Libre baskerville" panose="02000000000000000000" pitchFamily="2" charset="0"/>
                  <a:ea typeface="Calibri" charset="0"/>
                  <a:cs typeface="Calibri" charset="0"/>
                </a:rPr>
                <a:t>Tartare de Bœuf aux Saveurs Italiennes	</a:t>
              </a:r>
              <a:r>
                <a:rPr lang="fr-FR" sz="1200" b="1" noProof="1">
                  <a:latin typeface="Libre baskerville" panose="02000000000000000000" pitchFamily="2" charset="0"/>
                </a:rPr>
                <a:t>21.</a:t>
              </a:r>
              <a:r>
                <a:rPr lang="fr-FR" sz="1200" noProof="1">
                  <a:latin typeface="Libre baskerville" panose="02000000000000000000" pitchFamily="2" charset="0"/>
                </a:rPr>
                <a:t>00</a:t>
              </a:r>
              <a:endParaRPr lang="fr-FR" sz="1200" dirty="0">
                <a:latin typeface="Libre baskerville" panose="02000000000000000000" pitchFamily="2" charset="0"/>
              </a:endParaRPr>
            </a:p>
            <a:p>
              <a:pPr>
                <a:lnSpc>
                  <a:spcPts val="1500"/>
                </a:lnSpc>
                <a:tabLst>
                  <a:tab pos="5465763" algn="dec"/>
                </a:tabLst>
              </a:pPr>
              <a:r>
                <a:rPr lang="fr-FR" sz="1100" dirty="0">
                  <a:latin typeface="Libre baskerville" panose="02000000000000000000" pitchFamily="2" charset="0"/>
                </a:rPr>
                <a:t>Tomates séchées, basilic, </a:t>
              </a:r>
              <a:r>
                <a:rPr lang="fr-FR" sz="1100" dirty="0" err="1">
                  <a:latin typeface="Libre baskerville" panose="02000000000000000000" pitchFamily="2" charset="0"/>
                </a:rPr>
                <a:t>Parmigiano</a:t>
              </a:r>
              <a:r>
                <a:rPr lang="fr-FR" sz="1100" dirty="0">
                  <a:latin typeface="Libre baskerville" panose="02000000000000000000" pitchFamily="2" charset="0"/>
                </a:rPr>
                <a:t> Reggiano</a:t>
              </a:r>
            </a:p>
            <a:p>
              <a:pPr>
                <a:lnSpc>
                  <a:spcPts val="1500"/>
                </a:lnSpc>
                <a:tabLst>
                  <a:tab pos="5465763" algn="dec"/>
                </a:tabLst>
              </a:pPr>
              <a:r>
                <a:rPr lang="fr-FR" sz="1100" dirty="0">
                  <a:latin typeface="Libre baskerville" panose="02000000000000000000" pitchFamily="2" charset="0"/>
                </a:rPr>
                <a:t>Salade verte, pommes frites</a:t>
              </a:r>
            </a:p>
            <a:p>
              <a:pPr>
                <a:lnSpc>
                  <a:spcPts val="1500"/>
                </a:lnSpc>
                <a:tabLst>
                  <a:tab pos="5465763" algn="dec"/>
                </a:tabLst>
              </a:pPr>
              <a:endParaRPr lang="fr-FR" sz="1200" dirty="0">
                <a:latin typeface="Libre baskerville" panose="02000000000000000000" pitchFamily="2" charset="0"/>
              </a:endParaRPr>
            </a:p>
            <a:p>
              <a:pPr>
                <a:lnSpc>
                  <a:spcPts val="1500"/>
                </a:lnSpc>
                <a:tabLst>
                  <a:tab pos="5648325" algn="r"/>
                </a:tabLst>
              </a:pPr>
              <a:r>
                <a:rPr lang="fr-FR" sz="1200" b="1" noProof="1">
                  <a:latin typeface="Libre baskerville" panose="02000000000000000000" pitchFamily="2" charset="0"/>
                  <a:ea typeface="Calibri" charset="0"/>
                  <a:cs typeface="Calibri" charset="0"/>
                </a:rPr>
                <a:t>Tagliata de Filet de Bœuf Grillé	29.</a:t>
              </a:r>
              <a:r>
                <a:rPr lang="fr-FR" sz="1200" noProof="1">
                  <a:latin typeface="Libre baskerville" panose="02000000000000000000" pitchFamily="2" charset="0"/>
                </a:rPr>
                <a:t>00</a:t>
              </a:r>
              <a:endParaRPr lang="fr-FR" sz="1200" dirty="0">
                <a:latin typeface="Libre baskerville" panose="02000000000000000000" pitchFamily="2" charset="0"/>
              </a:endParaRPr>
            </a:p>
            <a:p>
              <a:pPr>
                <a:lnSpc>
                  <a:spcPts val="1500"/>
                </a:lnSpc>
                <a:tabLst>
                  <a:tab pos="5465763" algn="dec"/>
                </a:tabLst>
              </a:pPr>
              <a:r>
                <a:rPr lang="fr-FR" sz="1100" dirty="0">
                  <a:latin typeface="Libre baskerville" panose="02000000000000000000" pitchFamily="2" charset="0"/>
                </a:rPr>
                <a:t>Servie bleu, roquette, </a:t>
              </a:r>
              <a:r>
                <a:rPr lang="fr-FR" sz="1100" dirty="0" err="1">
                  <a:latin typeface="Libre baskerville" panose="02000000000000000000" pitchFamily="2" charset="0"/>
                </a:rPr>
                <a:t>Parmigiano</a:t>
              </a:r>
              <a:r>
                <a:rPr lang="fr-FR" sz="1100" dirty="0">
                  <a:latin typeface="Libre baskerville" panose="02000000000000000000" pitchFamily="2" charset="0"/>
                </a:rPr>
                <a:t> Reggiano, balsamique, frites </a:t>
              </a:r>
            </a:p>
            <a:p>
              <a:pPr>
                <a:lnSpc>
                  <a:spcPts val="1500"/>
                </a:lnSpc>
                <a:tabLst>
                  <a:tab pos="5465763" algn="dec"/>
                </a:tabLst>
              </a:pPr>
              <a:endParaRPr lang="fr-FR" sz="1200" dirty="0">
                <a:solidFill>
                  <a:srgbClr val="C00000"/>
                </a:solidFill>
                <a:latin typeface="Libre baskerville" panose="02000000000000000000" pitchFamily="2" charset="0"/>
              </a:endParaRPr>
            </a:p>
            <a:p>
              <a:pPr>
                <a:lnSpc>
                  <a:spcPts val="1500"/>
                </a:lnSpc>
                <a:tabLst>
                  <a:tab pos="5648325" algn="r"/>
                </a:tabLst>
              </a:pPr>
              <a:r>
                <a:rPr lang="fr-FR" sz="1200" b="1" dirty="0" err="1">
                  <a:latin typeface="Libre baskerville" panose="02000000000000000000" pitchFamily="2" charset="0"/>
                </a:rPr>
                <a:t>Tagliata</a:t>
              </a:r>
              <a:r>
                <a:rPr lang="fr-FR" sz="1200" b="1" dirty="0">
                  <a:latin typeface="Libre baskerville" panose="02000000000000000000" pitchFamily="2" charset="0"/>
                </a:rPr>
                <a:t> de Thon Rouge	28.</a:t>
              </a:r>
              <a:r>
                <a:rPr lang="fr-FR" sz="1200" dirty="0">
                  <a:latin typeface="Libre baskerville" panose="02000000000000000000" pitchFamily="2" charset="0"/>
                </a:rPr>
                <a:t>00</a:t>
              </a:r>
            </a:p>
            <a:p>
              <a:pPr>
                <a:lnSpc>
                  <a:spcPts val="1500"/>
                </a:lnSpc>
                <a:tabLst>
                  <a:tab pos="5465763" algn="dec"/>
                </a:tabLst>
              </a:pPr>
              <a:r>
                <a:rPr lang="fr-FR" sz="1100" dirty="0">
                  <a:latin typeface="Libre baskerville" panose="02000000000000000000" pitchFamily="2" charset="0"/>
                </a:rPr>
                <a:t>Pesto, risotto crémeux au </a:t>
              </a:r>
              <a:r>
                <a:rPr lang="fr-FR" sz="1100" dirty="0" err="1">
                  <a:latin typeface="Libre baskerville" panose="02000000000000000000" pitchFamily="2" charset="0"/>
                </a:rPr>
                <a:t>Parmigiano</a:t>
              </a:r>
              <a:r>
                <a:rPr lang="fr-FR" sz="1100" dirty="0">
                  <a:latin typeface="Libre baskerville" panose="02000000000000000000" pitchFamily="2" charset="0"/>
                </a:rPr>
                <a:t> Reggiano</a:t>
              </a:r>
            </a:p>
            <a:p>
              <a:pPr>
                <a:lnSpc>
                  <a:spcPts val="1500"/>
                </a:lnSpc>
                <a:tabLst>
                  <a:tab pos="5465763" algn="dec"/>
                </a:tabLst>
              </a:pPr>
              <a:endParaRPr lang="fr-FR" sz="1200" dirty="0">
                <a:latin typeface="Libre baskerville" panose="02000000000000000000" pitchFamily="2" charset="0"/>
              </a:endParaRPr>
            </a:p>
          </p:txBody>
        </p:sp>
        <p:cxnSp>
          <p:nvCxnSpPr>
            <p:cNvPr id="13" name="Connecteur droit 12"/>
            <p:cNvCxnSpPr>
              <a:cxnSpLocks/>
            </p:cNvCxnSpPr>
            <p:nvPr/>
          </p:nvCxnSpPr>
          <p:spPr>
            <a:xfrm>
              <a:off x="531254" y="7067803"/>
              <a:ext cx="5747965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2" name="TextBox 8"/>
            <p:cNvSpPr txBox="1"/>
            <p:nvPr/>
          </p:nvSpPr>
          <p:spPr>
            <a:xfrm>
              <a:off x="2034319" y="6939590"/>
              <a:ext cx="2796576" cy="276999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fr-FR" b="1" noProof="1">
                  <a:latin typeface="Libre baskerville" panose="02000000000000000000" pitchFamily="2" charset="0"/>
                  <a:ea typeface="Calibri" charset="0"/>
                  <a:cs typeface="Calibri" charset="0"/>
                </a:rPr>
                <a:t>Carne &amp; Pesci</a:t>
              </a:r>
            </a:p>
          </p:txBody>
        </p:sp>
      </p:grpSp>
      <p:grpSp>
        <p:nvGrpSpPr>
          <p:cNvPr id="2" name="Groupe 1"/>
          <p:cNvGrpSpPr/>
          <p:nvPr/>
        </p:nvGrpSpPr>
        <p:grpSpPr>
          <a:xfrm>
            <a:off x="265540" y="2716115"/>
            <a:ext cx="6141399" cy="6774089"/>
            <a:chOff x="265540" y="2544415"/>
            <a:chExt cx="6141399" cy="7092255"/>
          </a:xfrm>
        </p:grpSpPr>
        <p:grpSp>
          <p:nvGrpSpPr>
            <p:cNvPr id="3" name="Groupe 2"/>
            <p:cNvGrpSpPr/>
            <p:nvPr/>
          </p:nvGrpSpPr>
          <p:grpSpPr>
            <a:xfrm>
              <a:off x="265540" y="2674761"/>
              <a:ext cx="6141399" cy="6961909"/>
              <a:chOff x="239782" y="480252"/>
              <a:chExt cx="6141399" cy="4822958"/>
            </a:xfrm>
          </p:grpSpPr>
          <p:sp>
            <p:nvSpPr>
              <p:cNvPr id="17" name="TextBox 9"/>
              <p:cNvSpPr txBox="1"/>
              <p:nvPr/>
            </p:nvSpPr>
            <p:spPr>
              <a:xfrm>
                <a:off x="450900" y="834771"/>
                <a:ext cx="5930281" cy="426928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>
                  <a:lnSpc>
                    <a:spcPts val="1500"/>
                  </a:lnSpc>
                  <a:tabLst>
                    <a:tab pos="5465763" algn="dec"/>
                  </a:tabLst>
                </a:pPr>
                <a:r>
                  <a:rPr lang="fr-FR" sz="1200" b="1" dirty="0">
                    <a:latin typeface="Libre baskerville" panose="02000000000000000000" pitchFamily="2" charset="0"/>
                    <a:ea typeface="Calibri" charset="0"/>
                    <a:cs typeface="Calibri" charset="0"/>
                  </a:rPr>
                  <a:t>Margherita</a:t>
                </a:r>
                <a:r>
                  <a:rPr lang="fr-FR" sz="1200" b="1" dirty="0">
                    <a:latin typeface="Libre baskerville" panose="02000000000000000000" pitchFamily="2" charset="0"/>
                  </a:rPr>
                  <a:t>	12.</a:t>
                </a:r>
                <a:r>
                  <a:rPr lang="fr-FR" sz="1200" dirty="0">
                    <a:latin typeface="Libre baskerville" panose="02000000000000000000" pitchFamily="2" charset="0"/>
                  </a:rPr>
                  <a:t>50</a:t>
                </a:r>
                <a:endParaRPr lang="fr-FR" sz="1200" b="1" dirty="0">
                  <a:latin typeface="Libre baskerville" panose="02000000000000000000" pitchFamily="2" charset="0"/>
                </a:endParaRPr>
              </a:p>
              <a:p>
                <a:pPr>
                  <a:lnSpc>
                    <a:spcPts val="1500"/>
                  </a:lnSpc>
                  <a:tabLst>
                    <a:tab pos="5465763" algn="dec"/>
                  </a:tabLst>
                </a:pPr>
                <a:r>
                  <a:rPr lang="fr-FR" sz="1100" dirty="0">
                    <a:latin typeface="Libre baskerville" panose="02000000000000000000" pitchFamily="2" charset="0"/>
                  </a:rPr>
                  <a:t>Tomate, mozzarella, pesto</a:t>
                </a:r>
              </a:p>
              <a:p>
                <a:pPr>
                  <a:tabLst>
                    <a:tab pos="5465763" algn="dec"/>
                  </a:tabLst>
                </a:pPr>
                <a:endParaRPr lang="fr-FR" sz="1200" dirty="0">
                  <a:latin typeface="Libre baskerville" panose="02000000000000000000" pitchFamily="2" charset="0"/>
                </a:endParaRPr>
              </a:p>
              <a:p>
                <a:pPr>
                  <a:tabLst>
                    <a:tab pos="5465763" algn="dec"/>
                  </a:tabLst>
                </a:pPr>
                <a:r>
                  <a:rPr lang="fr-FR" sz="1200" b="1" dirty="0">
                    <a:latin typeface="Libre baskerville" panose="02000000000000000000" pitchFamily="2" charset="0"/>
                    <a:ea typeface="Calibri" charset="0"/>
                    <a:cs typeface="Calibri" charset="0"/>
                  </a:rPr>
                  <a:t>Regina	14.</a:t>
                </a:r>
                <a:r>
                  <a:rPr lang="fr-FR" sz="1200" dirty="0">
                    <a:latin typeface="Libre baskerville" panose="02000000000000000000" pitchFamily="2" charset="0"/>
                    <a:ea typeface="Calibri" charset="0"/>
                    <a:cs typeface="Calibri" charset="0"/>
                  </a:rPr>
                  <a:t>50</a:t>
                </a:r>
              </a:p>
              <a:p>
                <a:pPr>
                  <a:lnSpc>
                    <a:spcPts val="1500"/>
                  </a:lnSpc>
                  <a:tabLst>
                    <a:tab pos="5465763" algn="dec"/>
                  </a:tabLst>
                </a:pPr>
                <a:r>
                  <a:rPr lang="fr-FR" sz="1100" dirty="0">
                    <a:latin typeface="Libre baskerville" panose="02000000000000000000" pitchFamily="2" charset="0"/>
                  </a:rPr>
                  <a:t>Tomate, mozzarella, jambon aux herbes, champignons, olives</a:t>
                </a:r>
              </a:p>
              <a:p>
                <a:pPr>
                  <a:tabLst>
                    <a:tab pos="5556250" algn="dec"/>
                  </a:tabLst>
                </a:pPr>
                <a:endParaRPr lang="fr-FR" sz="1200" dirty="0">
                  <a:latin typeface="Libre baskerville" panose="02000000000000000000" pitchFamily="2" charset="0"/>
                </a:endParaRPr>
              </a:p>
              <a:p>
                <a:pPr>
                  <a:lnSpc>
                    <a:spcPts val="1500"/>
                  </a:lnSpc>
                  <a:tabLst>
                    <a:tab pos="5465763" algn="dec"/>
                  </a:tabLst>
                </a:pPr>
                <a:r>
                  <a:rPr lang="fr-FR" sz="1200" b="1" dirty="0">
                    <a:latin typeface="Libre baskerville" panose="02000000000000000000" pitchFamily="2" charset="0"/>
                    <a:ea typeface="Calibri" charset="0"/>
                    <a:cs typeface="Calibri" charset="0"/>
                  </a:rPr>
                  <a:t>4 </a:t>
                </a:r>
                <a:r>
                  <a:rPr lang="fr-FR" sz="1200" b="1" dirty="0" err="1">
                    <a:latin typeface="Libre baskerville" panose="02000000000000000000" pitchFamily="2" charset="0"/>
                    <a:ea typeface="Calibri" charset="0"/>
                    <a:cs typeface="Calibri" charset="0"/>
                  </a:rPr>
                  <a:t>Formaggi</a:t>
                </a:r>
                <a:r>
                  <a:rPr lang="fr-FR" sz="1200" b="1" dirty="0">
                    <a:latin typeface="Libre baskerville" panose="02000000000000000000" pitchFamily="2" charset="0"/>
                  </a:rPr>
                  <a:t>	15.</a:t>
                </a:r>
                <a:r>
                  <a:rPr lang="fr-FR" sz="1200" dirty="0">
                    <a:latin typeface="Libre baskerville" panose="02000000000000000000" pitchFamily="2" charset="0"/>
                  </a:rPr>
                  <a:t>50</a:t>
                </a:r>
              </a:p>
              <a:p>
                <a:pPr>
                  <a:lnSpc>
                    <a:spcPts val="1500"/>
                  </a:lnSpc>
                  <a:tabLst>
                    <a:tab pos="5465763" algn="dec"/>
                  </a:tabLst>
                </a:pPr>
                <a:r>
                  <a:rPr lang="fr-FR" sz="1100" dirty="0">
                    <a:latin typeface="Libre baskerville" panose="02000000000000000000" pitchFamily="2" charset="0"/>
                  </a:rPr>
                  <a:t>Tomate, </a:t>
                </a:r>
                <a:r>
                  <a:rPr lang="fr-FR" sz="1100" noProof="1">
                    <a:latin typeface="Libre baskerville" panose="02000000000000000000" pitchFamily="2" charset="0"/>
                  </a:rPr>
                  <a:t>mozzarella, gorgonzola, fontine, Parmigiano Reggiano</a:t>
                </a:r>
              </a:p>
              <a:p>
                <a:pPr>
                  <a:tabLst>
                    <a:tab pos="5465763" algn="dec"/>
                  </a:tabLst>
                </a:pPr>
                <a:endParaRPr lang="fr-FR" sz="1200" b="1" noProof="1">
                  <a:latin typeface="Libre baskerville" panose="02000000000000000000" pitchFamily="2" charset="0"/>
                  <a:ea typeface="Calibri" charset="0"/>
                  <a:cs typeface="Calibri" charset="0"/>
                </a:endParaRPr>
              </a:p>
              <a:p>
                <a:pPr>
                  <a:lnSpc>
                    <a:spcPts val="1500"/>
                  </a:lnSpc>
                  <a:tabLst>
                    <a:tab pos="5465763" algn="dec"/>
                  </a:tabLst>
                </a:pPr>
                <a:r>
                  <a:rPr lang="fr-FR" sz="1200" b="1" noProof="1">
                    <a:latin typeface="Libre baskerville" panose="02000000000000000000" pitchFamily="2" charset="0"/>
                    <a:ea typeface="Calibri" charset="0"/>
                    <a:cs typeface="Calibri" charset="0"/>
                  </a:rPr>
                  <a:t>Chèvre-Miel	</a:t>
                </a:r>
                <a:r>
                  <a:rPr lang="fr-FR" sz="1200" b="1" noProof="1">
                    <a:latin typeface="Libre baskerville" panose="02000000000000000000" pitchFamily="2" charset="0"/>
                  </a:rPr>
                  <a:t>16.</a:t>
                </a:r>
                <a:r>
                  <a:rPr lang="fr-FR" sz="1200" noProof="1">
                    <a:latin typeface="Libre baskerville" panose="02000000000000000000" pitchFamily="2" charset="0"/>
                  </a:rPr>
                  <a:t>00</a:t>
                </a:r>
                <a:endParaRPr lang="fr-FR" sz="1200" dirty="0">
                  <a:latin typeface="Libre baskerville" panose="02000000000000000000" pitchFamily="2" charset="0"/>
                </a:endParaRPr>
              </a:p>
              <a:p>
                <a:pPr>
                  <a:lnSpc>
                    <a:spcPts val="1500"/>
                  </a:lnSpc>
                  <a:tabLst>
                    <a:tab pos="5465763" algn="dec"/>
                  </a:tabLst>
                </a:pPr>
                <a:r>
                  <a:rPr lang="fr-FR" sz="1100" dirty="0">
                    <a:latin typeface="Libre baskerville" panose="02000000000000000000" pitchFamily="2" charset="0"/>
                  </a:rPr>
                  <a:t>Tomate,</a:t>
                </a:r>
                <a:r>
                  <a:rPr lang="fr-FR" sz="1100" noProof="1">
                    <a:latin typeface="Libre baskerville" panose="02000000000000000000" pitchFamily="2" charset="0"/>
                  </a:rPr>
                  <a:t> mozzarella, chèvre, miel</a:t>
                </a:r>
              </a:p>
              <a:p>
                <a:pPr>
                  <a:tabLst>
                    <a:tab pos="5465763" algn="dec"/>
                  </a:tabLst>
                </a:pPr>
                <a:endParaRPr lang="fr-FR" sz="1200" noProof="1">
                  <a:latin typeface="Libre baskerville" panose="02000000000000000000" pitchFamily="2" charset="0"/>
                </a:endParaRPr>
              </a:p>
              <a:p>
                <a:pPr>
                  <a:lnSpc>
                    <a:spcPts val="1500"/>
                  </a:lnSpc>
                  <a:tabLst>
                    <a:tab pos="5465763" algn="dec"/>
                  </a:tabLst>
                </a:pPr>
                <a:r>
                  <a:rPr lang="fr-FR" sz="1200" b="1" noProof="1">
                    <a:latin typeface="Libre baskerville" panose="02000000000000000000" pitchFamily="2" charset="0"/>
                    <a:ea typeface="Calibri" charset="0"/>
                    <a:cs typeface="Calibri" charset="0"/>
                  </a:rPr>
                  <a:t>La Parma	17.</a:t>
                </a:r>
                <a:r>
                  <a:rPr lang="fr-FR" sz="1200" noProof="1">
                    <a:latin typeface="Libre baskerville" panose="02000000000000000000" pitchFamily="2" charset="0"/>
                    <a:ea typeface="Calibri" charset="0"/>
                    <a:cs typeface="Calibri" charset="0"/>
                  </a:rPr>
                  <a:t>00</a:t>
                </a:r>
              </a:p>
              <a:p>
                <a:pPr>
                  <a:lnSpc>
                    <a:spcPts val="1500"/>
                  </a:lnSpc>
                  <a:tabLst>
                    <a:tab pos="5465763" algn="dec"/>
                  </a:tabLst>
                </a:pPr>
                <a:r>
                  <a:rPr lang="fr-FR" sz="1100" dirty="0">
                    <a:latin typeface="Libre baskerville" panose="02000000000000000000" pitchFamily="2" charset="0"/>
                  </a:rPr>
                  <a:t>Tomate, </a:t>
                </a:r>
                <a:r>
                  <a:rPr lang="fr-FR" sz="1100" noProof="1">
                    <a:latin typeface="Libre baskerville" panose="02000000000000000000" pitchFamily="2" charset="0"/>
                  </a:rPr>
                  <a:t>mozzarella, jambon de Parme, Parmigiano Reggiano, </a:t>
                </a:r>
              </a:p>
              <a:p>
                <a:pPr>
                  <a:lnSpc>
                    <a:spcPts val="1500"/>
                  </a:lnSpc>
                  <a:tabLst>
                    <a:tab pos="5465763" algn="dec"/>
                  </a:tabLst>
                </a:pPr>
                <a:r>
                  <a:rPr lang="fr-FR" sz="1100" noProof="1">
                    <a:latin typeface="Libre baskerville" panose="02000000000000000000" pitchFamily="2" charset="0"/>
                  </a:rPr>
                  <a:t>Basilic, roquette</a:t>
                </a:r>
              </a:p>
              <a:p>
                <a:pPr>
                  <a:tabLst>
                    <a:tab pos="5465763" algn="dec"/>
                  </a:tabLst>
                </a:pPr>
                <a:endParaRPr lang="fr-FR" sz="1200" noProof="1">
                  <a:latin typeface="Libre baskerville" panose="02000000000000000000" pitchFamily="2" charset="0"/>
                  <a:ea typeface="Calibri" charset="0"/>
                  <a:cs typeface="Calibri" charset="0"/>
                </a:endParaRPr>
              </a:p>
              <a:p>
                <a:pPr>
                  <a:tabLst>
                    <a:tab pos="5465763" algn="dec"/>
                  </a:tabLst>
                </a:pPr>
                <a:r>
                  <a:rPr lang="fr-FR" sz="1200" b="1" noProof="1">
                    <a:latin typeface="Libre baskerville" panose="02000000000000000000" pitchFamily="2" charset="0"/>
                    <a:ea typeface="Calibri" charset="0"/>
                    <a:cs typeface="Calibri" charset="0"/>
                  </a:rPr>
                  <a:t>Napoletana	</a:t>
                </a:r>
                <a:r>
                  <a:rPr lang="fr-FR" sz="1200" b="1" noProof="1">
                    <a:latin typeface="Libre baskerville" panose="02000000000000000000" pitchFamily="2" charset="0"/>
                  </a:rPr>
                  <a:t>14.</a:t>
                </a:r>
                <a:r>
                  <a:rPr lang="fr-FR" sz="1200" noProof="1">
                    <a:latin typeface="Libre baskerville" panose="02000000000000000000" pitchFamily="2" charset="0"/>
                  </a:rPr>
                  <a:t>00</a:t>
                </a:r>
              </a:p>
              <a:p>
                <a:pPr>
                  <a:lnSpc>
                    <a:spcPts val="1500"/>
                  </a:lnSpc>
                  <a:tabLst>
                    <a:tab pos="5465763" algn="dec"/>
                  </a:tabLst>
                </a:pPr>
                <a:r>
                  <a:rPr lang="fr-FR" sz="1100" noProof="1">
                    <a:latin typeface="Libre baskerville" panose="02000000000000000000" pitchFamily="2" charset="0"/>
                  </a:rPr>
                  <a:t>Tomate, mozzarella, câpres, anchois, olives noires</a:t>
                </a:r>
              </a:p>
              <a:p>
                <a:pPr>
                  <a:lnSpc>
                    <a:spcPts val="1500"/>
                  </a:lnSpc>
                  <a:tabLst>
                    <a:tab pos="5465763" algn="dec"/>
                  </a:tabLst>
                </a:pPr>
                <a:endParaRPr lang="fr-FR" sz="1200" noProof="1">
                  <a:latin typeface="Libre baskerville" panose="02000000000000000000" pitchFamily="2" charset="0"/>
                </a:endParaRPr>
              </a:p>
              <a:p>
                <a:pPr>
                  <a:lnSpc>
                    <a:spcPts val="1500"/>
                  </a:lnSpc>
                  <a:tabLst>
                    <a:tab pos="5465763" algn="dec"/>
                  </a:tabLst>
                </a:pPr>
                <a:r>
                  <a:rPr lang="fr-FR" sz="1200" b="1" dirty="0" err="1">
                    <a:latin typeface="Libre baskerville" panose="02000000000000000000" pitchFamily="2" charset="0"/>
                    <a:ea typeface="Calibri" charset="0"/>
                    <a:cs typeface="Calibri" charset="0"/>
                  </a:rPr>
                  <a:t>Spianata</a:t>
                </a:r>
                <a:r>
                  <a:rPr lang="fr-FR" sz="1200" b="1" dirty="0">
                    <a:latin typeface="Libre baskerville" panose="02000000000000000000" pitchFamily="2" charset="0"/>
                    <a:ea typeface="Calibri" charset="0"/>
                    <a:cs typeface="Calibri" charset="0"/>
                  </a:rPr>
                  <a:t> Piquante</a:t>
                </a:r>
                <a:r>
                  <a:rPr lang="fr-FR" sz="1200" b="1" dirty="0">
                    <a:latin typeface="Libre baskerville" panose="02000000000000000000" pitchFamily="2" charset="0"/>
                  </a:rPr>
                  <a:t>	14.</a:t>
                </a:r>
                <a:r>
                  <a:rPr lang="fr-FR" sz="1200" dirty="0">
                    <a:latin typeface="Libre baskerville" panose="02000000000000000000" pitchFamily="2" charset="0"/>
                  </a:rPr>
                  <a:t>50</a:t>
                </a:r>
                <a:endParaRPr lang="fr-FR" sz="1200" b="1" dirty="0">
                  <a:latin typeface="Libre baskerville" panose="02000000000000000000" pitchFamily="2" charset="0"/>
                </a:endParaRPr>
              </a:p>
              <a:p>
                <a:pPr>
                  <a:lnSpc>
                    <a:spcPts val="1500"/>
                  </a:lnSpc>
                  <a:tabLst>
                    <a:tab pos="5465763" algn="dec"/>
                  </a:tabLst>
                </a:pPr>
                <a:r>
                  <a:rPr lang="fr-FR" sz="1100" dirty="0">
                    <a:latin typeface="Libre baskerville" panose="02000000000000000000" pitchFamily="2" charset="0"/>
                  </a:rPr>
                  <a:t>Tomate, mozzarella, poivrons, oignons rouges, </a:t>
                </a:r>
                <a:r>
                  <a:rPr lang="fr-FR" sz="1100" dirty="0" err="1">
                    <a:latin typeface="Libre baskerville" panose="02000000000000000000" pitchFamily="2" charset="0"/>
                  </a:rPr>
                  <a:t>spianata</a:t>
                </a:r>
                <a:r>
                  <a:rPr lang="fr-FR" sz="1100" dirty="0">
                    <a:latin typeface="Libre baskerville" panose="02000000000000000000" pitchFamily="2" charset="0"/>
                  </a:rPr>
                  <a:t> piquante</a:t>
                </a:r>
              </a:p>
              <a:p>
                <a:pPr>
                  <a:tabLst>
                    <a:tab pos="5465763" algn="dec"/>
                  </a:tabLst>
                </a:pPr>
                <a:endParaRPr lang="fr-FR" sz="1200" noProof="1">
                  <a:latin typeface="Libre baskerville" panose="02000000000000000000" pitchFamily="2" charset="0"/>
                  <a:ea typeface="Calibri" charset="0"/>
                  <a:cs typeface="Calibri" charset="0"/>
                </a:endParaRPr>
              </a:p>
              <a:p>
                <a:pPr>
                  <a:tabLst>
                    <a:tab pos="5465763" algn="dec"/>
                  </a:tabLst>
                </a:pPr>
                <a:r>
                  <a:rPr lang="fr-FR" sz="1200" b="1" noProof="1">
                    <a:latin typeface="Libre baskerville" panose="02000000000000000000" pitchFamily="2" charset="0"/>
                    <a:ea typeface="Calibri" charset="0"/>
                    <a:cs typeface="Calibri" charset="0"/>
                  </a:rPr>
                  <a:t>Spago	</a:t>
                </a:r>
                <a:r>
                  <a:rPr lang="fr-FR" sz="1200" b="1" noProof="1">
                    <a:latin typeface="Libre baskerville" panose="02000000000000000000" pitchFamily="2" charset="0"/>
                  </a:rPr>
                  <a:t>18.</a:t>
                </a:r>
                <a:r>
                  <a:rPr lang="fr-FR" sz="1200" noProof="1">
                    <a:latin typeface="Libre baskerville" panose="02000000000000000000" pitchFamily="2" charset="0"/>
                  </a:rPr>
                  <a:t>00</a:t>
                </a:r>
              </a:p>
              <a:p>
                <a:pPr>
                  <a:lnSpc>
                    <a:spcPts val="1500"/>
                  </a:lnSpc>
                  <a:tabLst>
                    <a:tab pos="5465763" algn="dec"/>
                  </a:tabLst>
                </a:pPr>
                <a:r>
                  <a:rPr lang="fr-FR" sz="1100" noProof="1">
                    <a:latin typeface="Libre baskerville" panose="02000000000000000000" pitchFamily="2" charset="0"/>
                  </a:rPr>
                  <a:t>Crème citronnée, mozzarella, saumon mariné à l’aneth, roquette</a:t>
                </a:r>
              </a:p>
              <a:p>
                <a:pPr>
                  <a:tabLst>
                    <a:tab pos="5465763" algn="dec"/>
                  </a:tabLst>
                </a:pPr>
                <a:endParaRPr lang="fr-FR" sz="1200" b="1" noProof="1">
                  <a:latin typeface="Libre baskerville" panose="02000000000000000000" pitchFamily="2" charset="0"/>
                  <a:ea typeface="Calibri" charset="0"/>
                  <a:cs typeface="Calibri" charset="0"/>
                </a:endParaRPr>
              </a:p>
              <a:p>
                <a:pPr>
                  <a:lnSpc>
                    <a:spcPts val="1500"/>
                  </a:lnSpc>
                  <a:tabLst>
                    <a:tab pos="5465763" algn="dec"/>
                  </a:tabLst>
                </a:pPr>
                <a:r>
                  <a:rPr lang="fr-FR" sz="1200" b="1" noProof="1">
                    <a:latin typeface="Libre baskerville" panose="02000000000000000000" pitchFamily="2" charset="0"/>
                    <a:ea typeface="Calibri" charset="0"/>
                    <a:cs typeface="Calibri" charset="0"/>
                  </a:rPr>
                  <a:t>La Paolo 	18.</a:t>
                </a:r>
                <a:r>
                  <a:rPr lang="fr-FR" sz="1200" noProof="1">
                    <a:latin typeface="Libre baskerville" panose="02000000000000000000" pitchFamily="2" charset="0"/>
                    <a:ea typeface="Calibri" charset="0"/>
                    <a:cs typeface="Calibri" charset="0"/>
                  </a:rPr>
                  <a:t>00</a:t>
                </a:r>
              </a:p>
              <a:p>
                <a:pPr>
                  <a:lnSpc>
                    <a:spcPts val="1500"/>
                  </a:lnSpc>
                  <a:tabLst>
                    <a:tab pos="5465763" algn="dec"/>
                  </a:tabLst>
                </a:pPr>
                <a:r>
                  <a:rPr lang="fr-FR" sz="1100" dirty="0">
                    <a:latin typeface="Libre baskerville" panose="02000000000000000000" pitchFamily="2" charset="0"/>
                  </a:rPr>
                  <a:t>Tomate, mozzarella, basilic, roquette, </a:t>
                </a:r>
                <a:r>
                  <a:rPr lang="fr-FR" sz="1100" dirty="0" err="1">
                    <a:latin typeface="Libre baskerville" panose="02000000000000000000" pitchFamily="2" charset="0"/>
                  </a:rPr>
                  <a:t>burratina</a:t>
                </a:r>
                <a:r>
                  <a:rPr lang="fr-FR" sz="1100" dirty="0">
                    <a:latin typeface="Libre baskerville" panose="02000000000000000000" pitchFamily="2" charset="0"/>
                  </a:rPr>
                  <a:t>, mortadelle</a:t>
                </a:r>
              </a:p>
              <a:p>
                <a:pPr>
                  <a:lnSpc>
                    <a:spcPts val="1500"/>
                  </a:lnSpc>
                  <a:tabLst>
                    <a:tab pos="5465763" algn="dec"/>
                  </a:tabLst>
                </a:pPr>
                <a:endParaRPr lang="fr-FR" sz="1200" b="1" noProof="1">
                  <a:latin typeface="Libre baskerville" panose="02000000000000000000" pitchFamily="2" charset="0"/>
                  <a:ea typeface="Calibri" charset="0"/>
                  <a:cs typeface="Calibri" charset="0"/>
                </a:endParaRPr>
              </a:p>
              <a:p>
                <a:pPr>
                  <a:lnSpc>
                    <a:spcPts val="1500"/>
                  </a:lnSpc>
                  <a:tabLst>
                    <a:tab pos="5465763" algn="dec"/>
                  </a:tabLst>
                </a:pPr>
                <a:r>
                  <a:rPr lang="fr-FR" sz="1200" b="1" noProof="1">
                    <a:latin typeface="Libre baskerville" panose="02000000000000000000" pitchFamily="2" charset="0"/>
                    <a:ea typeface="Calibri" charset="0"/>
                    <a:cs typeface="Calibri" charset="0"/>
                  </a:rPr>
                  <a:t>La Tartufo 	19.</a:t>
                </a:r>
                <a:r>
                  <a:rPr lang="fr-FR" sz="1200" noProof="1">
                    <a:latin typeface="Libre baskerville" panose="02000000000000000000" pitchFamily="2" charset="0"/>
                    <a:ea typeface="Calibri" charset="0"/>
                    <a:cs typeface="Calibri" charset="0"/>
                  </a:rPr>
                  <a:t>00</a:t>
                </a:r>
              </a:p>
              <a:p>
                <a:pPr>
                  <a:lnSpc>
                    <a:spcPts val="1500"/>
                  </a:lnSpc>
                  <a:tabLst>
                    <a:tab pos="5465763" algn="dec"/>
                  </a:tabLst>
                </a:pPr>
                <a:r>
                  <a:rPr lang="fr-FR" sz="1100" dirty="0">
                    <a:latin typeface="Libre baskerville" panose="02000000000000000000" pitchFamily="2" charset="0"/>
                  </a:rPr>
                  <a:t>Crème truffée, mozzarella, jambon truffé, </a:t>
                </a:r>
                <a:r>
                  <a:rPr lang="fr-FR" sz="1100" noProof="1">
                    <a:latin typeface="Libre baskerville" panose="02000000000000000000" pitchFamily="2" charset="0"/>
                  </a:rPr>
                  <a:t>Parmigiano Reggiano</a:t>
                </a:r>
                <a:endParaRPr lang="fr-FR" sz="1100" dirty="0">
                  <a:latin typeface="Libre baskerville" panose="02000000000000000000" pitchFamily="2" charset="0"/>
                </a:endParaRPr>
              </a:p>
              <a:p>
                <a:pPr>
                  <a:lnSpc>
                    <a:spcPts val="1500"/>
                  </a:lnSpc>
                  <a:tabLst>
                    <a:tab pos="5465763" algn="dec"/>
                  </a:tabLst>
                </a:pPr>
                <a:endParaRPr lang="fr-FR" sz="1200" b="1" noProof="1">
                  <a:latin typeface="Libre baskerville" panose="02000000000000000000" pitchFamily="2" charset="0"/>
                  <a:ea typeface="Calibri" charset="0"/>
                  <a:cs typeface="Calibri" charset="0"/>
                </a:endParaRPr>
              </a:p>
            </p:txBody>
          </p:sp>
          <p:sp>
            <p:nvSpPr>
              <p:cNvPr id="14" name="Rectangle 13"/>
              <p:cNvSpPr/>
              <p:nvPr/>
            </p:nvSpPr>
            <p:spPr>
              <a:xfrm>
                <a:off x="239782" y="480252"/>
                <a:ext cx="6141399" cy="4822958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dirty="0"/>
              </a:p>
            </p:txBody>
          </p:sp>
        </p:grpSp>
        <p:sp>
          <p:nvSpPr>
            <p:cNvPr id="5" name="TextBox 8">
              <a:extLst>
                <a:ext uri="{FF2B5EF4-FFF2-40B4-BE49-F238E27FC236}">
                  <a16:creationId xmlns:a16="http://schemas.microsoft.com/office/drawing/2014/main" id="{CA5C766F-74C2-E4C4-78B8-709D36A34D8B}"/>
                </a:ext>
              </a:extLst>
            </p:cNvPr>
            <p:cNvSpPr txBox="1"/>
            <p:nvPr/>
          </p:nvSpPr>
          <p:spPr>
            <a:xfrm>
              <a:off x="1878158" y="2544415"/>
              <a:ext cx="2796576" cy="276999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fr-FR" b="1" noProof="1">
                  <a:latin typeface="Libre baskerville" panose="02000000000000000000" pitchFamily="2" charset="0"/>
                  <a:ea typeface="Calibri" charset="0"/>
                  <a:cs typeface="Calibri" charset="0"/>
                </a:rPr>
                <a:t>PIZZE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5538511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23339</TotalTime>
  <Words>675</Words>
  <Application>Microsoft Office PowerPoint</Application>
  <PresentationFormat>Format A4 (210 x 297 mm)</PresentationFormat>
  <Paragraphs>141</Paragraphs>
  <Slides>3</Slides>
  <Notes>2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9" baseType="lpstr">
      <vt:lpstr>Arial</vt:lpstr>
      <vt:lpstr>Calibri</vt:lpstr>
      <vt:lpstr>Calibri Light</vt:lpstr>
      <vt:lpstr>Libre baskerville</vt:lpstr>
      <vt:lpstr>Times New Roman</vt:lpstr>
      <vt:lpstr>Office Theme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Rebecca CARNEVALE</cp:lastModifiedBy>
  <cp:revision>2643</cp:revision>
  <cp:lastPrinted>2025-04-11T06:58:45Z</cp:lastPrinted>
  <dcterms:created xsi:type="dcterms:W3CDTF">2020-06-01T19:02:15Z</dcterms:created>
  <dcterms:modified xsi:type="dcterms:W3CDTF">2025-07-09T08:45:34Z</dcterms:modified>
</cp:coreProperties>
</file>