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386" r:id="rId2"/>
    <p:sldId id="389" r:id="rId3"/>
    <p:sldId id="387" r:id="rId4"/>
  </p:sldIdLst>
  <p:sldSz cx="6858000" cy="9906000" type="A4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053" autoAdjust="0"/>
    <p:restoredTop sz="95209" autoAdjust="0"/>
  </p:normalViewPr>
  <p:slideViewPr>
    <p:cSldViewPr snapToGrid="0" snapToObjects="1">
      <p:cViewPr>
        <p:scale>
          <a:sx n="66" d="100"/>
          <a:sy n="66" d="100"/>
        </p:scale>
        <p:origin x="3786" y="228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9" d="100"/>
          <a:sy n="59" d="100"/>
        </p:scale>
        <p:origin x="3245" y="8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7" y="2"/>
            <a:ext cx="2919413" cy="495300"/>
          </a:xfrm>
          <a:prstGeom prst="rect">
            <a:avLst/>
          </a:prstGeom>
        </p:spPr>
        <p:txBody>
          <a:bodyPr vert="horz" lIns="91253" tIns="45626" rIns="91253" bIns="45626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5300"/>
          </a:xfrm>
          <a:prstGeom prst="rect">
            <a:avLst/>
          </a:prstGeom>
        </p:spPr>
        <p:txBody>
          <a:bodyPr vert="horz" lIns="91253" tIns="45626" rIns="91253" bIns="45626" rtlCol="0"/>
          <a:lstStyle>
            <a:lvl1pPr algn="r">
              <a:defRPr sz="1200"/>
            </a:lvl1pPr>
          </a:lstStyle>
          <a:p>
            <a:fld id="{7D4BC477-4367-4B60-88EB-9FD113686E56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7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53" tIns="45626" rIns="91253" bIns="45626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3109" y="4748218"/>
            <a:ext cx="5389564" cy="3884612"/>
          </a:xfrm>
          <a:prstGeom prst="rect">
            <a:avLst/>
          </a:prstGeom>
        </p:spPr>
        <p:txBody>
          <a:bodyPr vert="horz" lIns="91253" tIns="45626" rIns="91253" bIns="45626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7" y="9371014"/>
            <a:ext cx="2919413" cy="495300"/>
          </a:xfrm>
          <a:prstGeom prst="rect">
            <a:avLst/>
          </a:prstGeom>
        </p:spPr>
        <p:txBody>
          <a:bodyPr vert="horz" lIns="91253" tIns="45626" rIns="91253" bIns="45626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253" tIns="45626" rIns="91253" bIns="45626" rtlCol="0" anchor="b"/>
          <a:lstStyle>
            <a:lvl1pPr algn="r">
              <a:defRPr sz="1200"/>
            </a:lvl1pPr>
          </a:lstStyle>
          <a:p>
            <a:fld id="{5833182C-F039-41FD-8B2C-0BE699023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9141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3182C-F039-41FD-8B2C-0BE69902346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0847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3182C-F039-41FD-8B2C-0BE69902346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800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vi-VN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3479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598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025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6737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606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818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8242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015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8696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8211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vi-VN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02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276D-3E5D-7543-AD27-7F27590815E1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8466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9"/>
          <p:cNvSpPr txBox="1"/>
          <p:nvPr/>
        </p:nvSpPr>
        <p:spPr>
          <a:xfrm>
            <a:off x="510721" y="896554"/>
            <a:ext cx="6062607" cy="55859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500"/>
              </a:lnSpc>
              <a:tabLst>
                <a:tab pos="5916613" algn="r"/>
              </a:tabLst>
            </a:pPr>
            <a:r>
              <a:rPr lang="fr-FR" sz="1200" b="1" dirty="0">
                <a:latin typeface="Libre baskerville" panose="02000000000000000000" pitchFamily="2" charset="0"/>
              </a:rPr>
              <a:t>Légumes Marinés Grillés, </a:t>
            </a:r>
            <a:r>
              <a:rPr lang="fr-FR" sz="1200" i="1" dirty="0">
                <a:latin typeface="Libre baskerville" panose="02000000000000000000" pitchFamily="2" charset="0"/>
              </a:rPr>
              <a:t>accompagnés d’une pizza blanche	</a:t>
            </a:r>
            <a:r>
              <a:rPr lang="fr-FR" sz="1200" b="1" dirty="0">
                <a:latin typeface="Libre baskerville" panose="02000000000000000000" pitchFamily="2" charset="0"/>
              </a:rPr>
              <a:t>9.</a:t>
            </a:r>
            <a:r>
              <a:rPr lang="fr-FR" sz="1200" dirty="0">
                <a:latin typeface="Libre baskerville" panose="02000000000000000000" pitchFamily="2" charset="0"/>
              </a:rPr>
              <a:t>50</a:t>
            </a:r>
            <a:endParaRPr lang="fr-FR" sz="1200" b="1" dirty="0">
              <a:latin typeface="Libre baskerville" panose="02000000000000000000" pitchFamily="2" charset="0"/>
            </a:endParaRPr>
          </a:p>
          <a:p>
            <a:pPr>
              <a:lnSpc>
                <a:spcPts val="1500"/>
              </a:lnSpc>
              <a:tabLst>
                <a:tab pos="5473700" algn="dec"/>
              </a:tabLst>
            </a:pPr>
            <a:r>
              <a:rPr lang="fr-FR" sz="1100" dirty="0">
                <a:latin typeface="Libre baskerville" panose="02000000000000000000" pitchFamily="2" charset="0"/>
              </a:rPr>
              <a:t>Courgettes, aubergines, poivrons, champignons, servis froids </a:t>
            </a:r>
            <a:r>
              <a:rPr lang="fr-FR" sz="1200" b="1" dirty="0">
                <a:latin typeface="Libre baskerville" panose="02000000000000000000" pitchFamily="2" charset="0"/>
              </a:rPr>
              <a:t>	</a:t>
            </a:r>
          </a:p>
          <a:p>
            <a:endParaRPr lang="fr-FR" b="1" dirty="0">
              <a:latin typeface="Libre baskerville" panose="02000000000000000000" pitchFamily="2" charset="0"/>
            </a:endParaRPr>
          </a:p>
          <a:p>
            <a:pPr>
              <a:lnSpc>
                <a:spcPts val="1500"/>
              </a:lnSpc>
              <a:tabLst>
                <a:tab pos="5916613" algn="r"/>
              </a:tabLst>
            </a:pPr>
            <a:r>
              <a:rPr lang="fr-FR" sz="1200" b="1" dirty="0">
                <a:latin typeface="Libre baskerville" panose="02000000000000000000" pitchFamily="2" charset="0"/>
              </a:rPr>
              <a:t>Planche de Charcuteries, </a:t>
            </a:r>
            <a:r>
              <a:rPr lang="fr-FR" sz="1200" i="1" dirty="0">
                <a:latin typeface="Libre baskerville" panose="02000000000000000000" pitchFamily="2" charset="0"/>
              </a:rPr>
              <a:t>accompagnée d’une pizza blanche 	</a:t>
            </a:r>
            <a:r>
              <a:rPr lang="fr-FR" sz="1200" b="1" dirty="0">
                <a:latin typeface="Libre baskerville" panose="02000000000000000000" pitchFamily="2" charset="0"/>
              </a:rPr>
              <a:t>17.</a:t>
            </a:r>
            <a:r>
              <a:rPr lang="fr-FR" sz="1200" dirty="0">
                <a:latin typeface="Libre baskerville" panose="02000000000000000000" pitchFamily="2" charset="0"/>
              </a:rPr>
              <a:t>50</a:t>
            </a:r>
          </a:p>
          <a:p>
            <a:pPr defTabSz="457200">
              <a:lnSpc>
                <a:spcPts val="1500"/>
              </a:lnSpc>
              <a:tabLst>
                <a:tab pos="5826125" algn="dec"/>
              </a:tabLst>
            </a:pPr>
            <a:r>
              <a:rPr lang="fr-FR" sz="1100" dirty="0">
                <a:latin typeface="Libre baskerville" panose="02000000000000000000" pitchFamily="2" charset="0"/>
              </a:rPr>
              <a:t>Assortiment de charcuteries italiennes, mortadelle, coppa, </a:t>
            </a:r>
            <a:r>
              <a:rPr lang="fr-FR" sz="1100" dirty="0" err="1">
                <a:latin typeface="Libre baskerville" panose="02000000000000000000" pitchFamily="2" charset="0"/>
              </a:rPr>
              <a:t>bresaola</a:t>
            </a:r>
            <a:endParaRPr lang="fr-FR" sz="1100" dirty="0">
              <a:latin typeface="Libre baskerville" panose="02000000000000000000" pitchFamily="2" charset="0"/>
            </a:endParaRPr>
          </a:p>
          <a:p>
            <a:pPr>
              <a:tabLst>
                <a:tab pos="5916613" algn="r"/>
              </a:tabLst>
            </a:pPr>
            <a:endParaRPr lang="fr-FR" b="1" dirty="0">
              <a:latin typeface="Libre baskerville" panose="02000000000000000000" pitchFamily="2" charset="0"/>
            </a:endParaRPr>
          </a:p>
          <a:p>
            <a:pPr>
              <a:lnSpc>
                <a:spcPts val="1500"/>
              </a:lnSpc>
              <a:tabLst>
                <a:tab pos="5916613" algn="r"/>
              </a:tabLst>
            </a:pPr>
            <a:r>
              <a:rPr lang="fr-FR" sz="1200" b="1" dirty="0">
                <a:latin typeface="Libre baskerville" panose="02000000000000000000" pitchFamily="2" charset="0"/>
              </a:rPr>
              <a:t>Burrata Crémeuse, 125 gr, </a:t>
            </a:r>
            <a:r>
              <a:rPr lang="fr-FR" sz="1200" i="1" dirty="0">
                <a:latin typeface="Libre baskerville" panose="02000000000000000000" pitchFamily="2" charset="0"/>
              </a:rPr>
              <a:t>accompagnée d’une pizza blanche 	</a:t>
            </a:r>
            <a:r>
              <a:rPr lang="fr-FR" sz="1200" b="1" dirty="0">
                <a:latin typeface="Libre baskerville" panose="02000000000000000000" pitchFamily="2" charset="0"/>
              </a:rPr>
              <a:t>12.</a:t>
            </a:r>
            <a:r>
              <a:rPr lang="fr-FR" sz="1200" dirty="0">
                <a:latin typeface="Libre baskerville" panose="02000000000000000000" pitchFamily="2" charset="0"/>
              </a:rPr>
              <a:t>50</a:t>
            </a:r>
          </a:p>
          <a:p>
            <a:pPr defTabSz="457200">
              <a:lnSpc>
                <a:spcPts val="1500"/>
              </a:lnSpc>
              <a:tabLst>
                <a:tab pos="5826125" algn="dec"/>
              </a:tabLst>
            </a:pPr>
            <a:r>
              <a:rPr lang="fr-FR" sz="1100" dirty="0">
                <a:latin typeface="Libre baskerville" panose="02000000000000000000" pitchFamily="2" charset="0"/>
              </a:rPr>
              <a:t>Huile d’olive, crème balsamique, pesto</a:t>
            </a:r>
          </a:p>
          <a:p>
            <a:pPr>
              <a:tabLst>
                <a:tab pos="5473700" algn="dec"/>
              </a:tabLst>
            </a:pPr>
            <a:endParaRPr lang="fr-FR" b="1" noProof="1">
              <a:latin typeface="Libre baskerville" panose="02000000000000000000" pitchFamily="2" charset="0"/>
              <a:ea typeface="Calibri" charset="0"/>
              <a:cs typeface="Calibri" charset="0"/>
            </a:endParaRPr>
          </a:p>
          <a:p>
            <a:pPr>
              <a:lnSpc>
                <a:spcPts val="1500"/>
              </a:lnSpc>
              <a:tabLst>
                <a:tab pos="5916613" algn="r"/>
              </a:tabLst>
            </a:pPr>
            <a:r>
              <a:rPr lang="fr-FR" sz="1200" b="1" noProof="1">
                <a:latin typeface="Libre baskerville" panose="02000000000000000000" pitchFamily="2" charset="0"/>
                <a:ea typeface="Calibri" charset="0"/>
                <a:cs typeface="Calibri" charset="0"/>
              </a:rPr>
              <a:t>Planche de Charcuteries, Légumes Grillés, Burratina	</a:t>
            </a:r>
            <a:r>
              <a:rPr lang="fr-FR" sz="1200" b="1" noProof="1">
                <a:latin typeface="Libre baskerville" panose="02000000000000000000" pitchFamily="2" charset="0"/>
              </a:rPr>
              <a:t>24</a:t>
            </a:r>
            <a:r>
              <a:rPr lang="fr-FR" sz="1200" b="1" noProof="1">
                <a:latin typeface="Libre baskerville" panose="02000000000000000000" pitchFamily="2" charset="0"/>
                <a:ea typeface="Calibri" charset="0"/>
                <a:cs typeface="Calibri" charset="0"/>
              </a:rPr>
              <a:t>.</a:t>
            </a:r>
            <a:r>
              <a:rPr lang="fr-FR" sz="1200" noProof="1">
                <a:latin typeface="Libre baskerville" panose="02000000000000000000" pitchFamily="2" charset="0"/>
                <a:ea typeface="Calibri" charset="0"/>
                <a:cs typeface="Calibri" charset="0"/>
              </a:rPr>
              <a:t>00</a:t>
            </a:r>
          </a:p>
          <a:p>
            <a:pPr>
              <a:lnSpc>
                <a:spcPts val="1500"/>
              </a:lnSpc>
              <a:tabLst>
                <a:tab pos="5465763" algn="dec"/>
              </a:tabLst>
            </a:pPr>
            <a:r>
              <a:rPr lang="fr-FR" sz="1200" i="1" dirty="0">
                <a:latin typeface="Libre baskerville" panose="02000000000000000000" pitchFamily="2" charset="0"/>
              </a:rPr>
              <a:t>Accompagnés d’une pizza blanche</a:t>
            </a:r>
            <a:endParaRPr lang="fr-FR" sz="1200" i="1" noProof="1">
              <a:latin typeface="Libre baskerville" panose="02000000000000000000" pitchFamily="2" charset="0"/>
            </a:endParaRPr>
          </a:p>
          <a:p>
            <a:pPr>
              <a:lnSpc>
                <a:spcPts val="1500"/>
              </a:lnSpc>
              <a:tabLst>
                <a:tab pos="5465763" algn="dec"/>
              </a:tabLst>
            </a:pPr>
            <a:r>
              <a:rPr lang="fr-FR" sz="1100" noProof="1">
                <a:latin typeface="Libre baskerville" panose="02000000000000000000" pitchFamily="2" charset="0"/>
              </a:rPr>
              <a:t>Charcuteries italiennes, légumes marinés grillés</a:t>
            </a:r>
            <a:endParaRPr lang="fr-FR" sz="1100" b="1" noProof="1">
              <a:latin typeface="Libre baskerville" panose="02000000000000000000" pitchFamily="2" charset="0"/>
              <a:ea typeface="Calibri" charset="0"/>
              <a:cs typeface="Calibri" charset="0"/>
            </a:endParaRPr>
          </a:p>
          <a:p>
            <a:pPr>
              <a:tabLst>
                <a:tab pos="5916613" algn="r"/>
              </a:tabLst>
            </a:pPr>
            <a:endParaRPr lang="fr-FR" b="1" dirty="0">
              <a:latin typeface="Libre baskerville" panose="02000000000000000000" pitchFamily="2" charset="0"/>
            </a:endParaRPr>
          </a:p>
          <a:p>
            <a:pPr>
              <a:lnSpc>
                <a:spcPts val="1500"/>
              </a:lnSpc>
              <a:tabLst>
                <a:tab pos="5916613" algn="r"/>
              </a:tabLst>
            </a:pPr>
            <a:r>
              <a:rPr lang="fr-FR" sz="1200" b="1" dirty="0">
                <a:latin typeface="Libre baskerville" panose="02000000000000000000" pitchFamily="2" charset="0"/>
              </a:rPr>
              <a:t>Calamars Frits, </a:t>
            </a:r>
            <a:r>
              <a:rPr lang="fr-FR" sz="1100" dirty="0">
                <a:latin typeface="Libre baskerville" panose="02000000000000000000" pitchFamily="2" charset="0"/>
              </a:rPr>
              <a:t>Sauce tartare	</a:t>
            </a:r>
            <a:r>
              <a:rPr lang="fr-FR" sz="1200" b="1" dirty="0">
                <a:latin typeface="Libre baskerville" panose="02000000000000000000" pitchFamily="2" charset="0"/>
              </a:rPr>
              <a:t>14.</a:t>
            </a:r>
            <a:r>
              <a:rPr lang="fr-FR" sz="1200" dirty="0">
                <a:latin typeface="Libre baskerville" panose="02000000000000000000" pitchFamily="2" charset="0"/>
              </a:rPr>
              <a:t>00</a:t>
            </a:r>
          </a:p>
          <a:p>
            <a:pPr>
              <a:tabLst>
                <a:tab pos="5465763" algn="dec"/>
              </a:tabLst>
            </a:pPr>
            <a:endParaRPr lang="fr-FR" dirty="0">
              <a:latin typeface="Libre baskerville" panose="02000000000000000000" pitchFamily="2" charset="0"/>
            </a:endParaRPr>
          </a:p>
          <a:p>
            <a:pPr>
              <a:lnSpc>
                <a:spcPts val="1500"/>
              </a:lnSpc>
              <a:tabLst>
                <a:tab pos="5916613" algn="r"/>
              </a:tabLst>
            </a:pPr>
            <a:r>
              <a:rPr lang="fr-FR" sz="1200" b="1" dirty="0">
                <a:latin typeface="Libre baskerville" panose="02000000000000000000" pitchFamily="2" charset="0"/>
              </a:rPr>
              <a:t>Gnocchis Croustillants, Mozzarella, Basilic	11.</a:t>
            </a:r>
            <a:r>
              <a:rPr lang="fr-FR" sz="1200" dirty="0">
                <a:latin typeface="Libre baskerville" panose="02000000000000000000" pitchFamily="2" charset="0"/>
              </a:rPr>
              <a:t>50</a:t>
            </a:r>
          </a:p>
          <a:p>
            <a:pPr defTabSz="457200">
              <a:lnSpc>
                <a:spcPts val="1500"/>
              </a:lnSpc>
              <a:tabLst>
                <a:tab pos="5826125" algn="dec"/>
              </a:tabLst>
            </a:pPr>
            <a:r>
              <a:rPr lang="fr-FR" sz="1100" dirty="0">
                <a:latin typeface="Libre baskerville" panose="02000000000000000000" pitchFamily="2" charset="0"/>
              </a:rPr>
              <a:t>Coulis de tomate</a:t>
            </a:r>
            <a:endParaRPr lang="fr-FR" sz="1100" b="1" noProof="1">
              <a:latin typeface="Libre baskerville" panose="02000000000000000000" pitchFamily="2" charset="0"/>
              <a:ea typeface="Calibri" charset="0"/>
              <a:cs typeface="Calibri" charset="0"/>
            </a:endParaRPr>
          </a:p>
          <a:p>
            <a:pPr defTabSz="457200">
              <a:tabLst>
                <a:tab pos="5826125" algn="dec"/>
              </a:tabLst>
            </a:pPr>
            <a:endParaRPr lang="fr-FR" b="1" noProof="1">
              <a:latin typeface="Libre baskerville" panose="02000000000000000000" pitchFamily="2" charset="0"/>
              <a:ea typeface="Calibri" charset="0"/>
              <a:cs typeface="Calibri" charset="0"/>
            </a:endParaRPr>
          </a:p>
          <a:p>
            <a:pPr>
              <a:lnSpc>
                <a:spcPts val="1500"/>
              </a:lnSpc>
              <a:tabLst>
                <a:tab pos="5916613" algn="r"/>
              </a:tabLst>
            </a:pPr>
            <a:r>
              <a:rPr lang="fr-FR" sz="1200" b="1" noProof="1">
                <a:latin typeface="Libre baskerville" panose="02000000000000000000" pitchFamily="2" charset="0"/>
                <a:ea typeface="Calibri" charset="0"/>
                <a:cs typeface="Calibri" charset="0"/>
              </a:rPr>
              <a:t>Salade César au Poulet Grillé	</a:t>
            </a:r>
            <a:r>
              <a:rPr lang="fr-FR" sz="1200" b="1" noProof="1">
                <a:latin typeface="Libre baskerville" panose="02000000000000000000" pitchFamily="2" charset="0"/>
              </a:rPr>
              <a:t>15.</a:t>
            </a:r>
            <a:r>
              <a:rPr lang="fr-FR" sz="1200" noProof="1">
                <a:latin typeface="Libre baskerville" panose="02000000000000000000" pitchFamily="2" charset="0"/>
              </a:rPr>
              <a:t>50</a:t>
            </a:r>
            <a:endParaRPr lang="fr-FR" sz="1200" dirty="0">
              <a:latin typeface="Libre baskerville" panose="02000000000000000000" pitchFamily="2" charset="0"/>
            </a:endParaRPr>
          </a:p>
          <a:p>
            <a:pPr>
              <a:tabLst>
                <a:tab pos="5465763" algn="dec"/>
              </a:tabLst>
            </a:pPr>
            <a:r>
              <a:rPr lang="fr-FR" sz="1100" noProof="1">
                <a:latin typeface="Libre baskerville" panose="02000000000000000000" pitchFamily="2" charset="0"/>
                <a:ea typeface="Calibri" charset="0"/>
                <a:cs typeface="Calibri" charset="0"/>
              </a:rPr>
              <a:t>Cœur de romaine, Parmigiano Reggiano, croûtons dorés, sauce César</a:t>
            </a:r>
            <a:endParaRPr lang="fr-FR" sz="1100" b="1" noProof="1">
              <a:latin typeface="Libre baskerville" panose="02000000000000000000" pitchFamily="2" charset="0"/>
              <a:ea typeface="Calibri" charset="0"/>
              <a:cs typeface="Calibri" charset="0"/>
            </a:endParaRPr>
          </a:p>
          <a:p>
            <a:pPr>
              <a:tabLst>
                <a:tab pos="5465763" algn="dec"/>
              </a:tabLst>
            </a:pPr>
            <a:endParaRPr lang="fr-FR" noProof="1">
              <a:latin typeface="Libre baskerville" panose="02000000000000000000" pitchFamily="2" charset="0"/>
              <a:ea typeface="Calibri" charset="0"/>
              <a:cs typeface="Calibri" charset="0"/>
            </a:endParaRPr>
          </a:p>
          <a:p>
            <a:pPr>
              <a:tabLst>
                <a:tab pos="5916613" algn="r"/>
              </a:tabLst>
            </a:pPr>
            <a:r>
              <a:rPr lang="fr-FR" sz="1200" b="1" noProof="1">
                <a:latin typeface="Libre baskerville" panose="02000000000000000000" pitchFamily="2" charset="0"/>
                <a:ea typeface="Calibri" charset="0"/>
                <a:cs typeface="Calibri" charset="0"/>
              </a:rPr>
              <a:t>Arancini Di Paolo	</a:t>
            </a:r>
            <a:r>
              <a:rPr lang="fr-FR" sz="1200" i="1" noProof="1">
                <a:latin typeface="Libre baskerville" panose="02000000000000000000" pitchFamily="2" charset="0"/>
                <a:cs typeface="Calibri" charset="0"/>
              </a:rPr>
              <a:t> </a:t>
            </a:r>
            <a:r>
              <a:rPr lang="fr-FR" sz="1200" b="1" noProof="1">
                <a:latin typeface="Libre baskerville" panose="02000000000000000000" pitchFamily="2" charset="0"/>
                <a:ea typeface="Calibri" charset="0"/>
                <a:cs typeface="Calibri" charset="0"/>
              </a:rPr>
              <a:t>12.</a:t>
            </a:r>
            <a:r>
              <a:rPr lang="fr-FR" sz="1200" noProof="1">
                <a:latin typeface="Libre baskerville" panose="02000000000000000000" pitchFamily="2" charset="0"/>
                <a:ea typeface="Calibri" charset="0"/>
                <a:cs typeface="Calibri" charset="0"/>
              </a:rPr>
              <a:t>50</a:t>
            </a:r>
          </a:p>
          <a:p>
            <a:pPr>
              <a:tabLst>
                <a:tab pos="5916613" algn="r"/>
              </a:tabLst>
            </a:pPr>
            <a:r>
              <a:rPr lang="fr-FR" sz="1100" noProof="1">
                <a:latin typeface="Libre baskerville" panose="02000000000000000000" pitchFamily="2" charset="0"/>
                <a:ea typeface="Calibri" charset="0"/>
                <a:cs typeface="Calibri" charset="0"/>
              </a:rPr>
              <a:t>3 pièces, beurre de tomate au balsamique, roquette	</a:t>
            </a:r>
            <a:endParaRPr lang="fr-FR" sz="1200" noProof="1">
              <a:latin typeface="Libre baskerville" panose="02000000000000000000" pitchFamily="2" charset="0"/>
              <a:ea typeface="Calibri" charset="0"/>
              <a:cs typeface="Calibri" charset="0"/>
            </a:endParaRPr>
          </a:p>
          <a:p>
            <a:pPr>
              <a:tabLst>
                <a:tab pos="5472113" algn="dec"/>
              </a:tabLst>
            </a:pPr>
            <a:endParaRPr lang="fr-FR" noProof="1">
              <a:latin typeface="Libre baskerville" panose="02000000000000000000" pitchFamily="2" charset="0"/>
              <a:ea typeface="Calibri" charset="0"/>
              <a:cs typeface="Calibri" charset="0"/>
            </a:endParaRPr>
          </a:p>
          <a:p>
            <a:pPr>
              <a:lnSpc>
                <a:spcPts val="1500"/>
              </a:lnSpc>
              <a:tabLst>
                <a:tab pos="5916613" algn="r"/>
              </a:tabLst>
            </a:pPr>
            <a:r>
              <a:rPr lang="fr-FR" sz="1200" b="1" noProof="1">
                <a:latin typeface="Libre baskerville" panose="02000000000000000000" pitchFamily="2" charset="0"/>
                <a:ea typeface="Calibri" charset="0"/>
                <a:cs typeface="Calibri" charset="0"/>
              </a:rPr>
              <a:t>Carpaccio de Bœuf 	</a:t>
            </a:r>
            <a:r>
              <a:rPr lang="fr-FR" sz="1200" i="1" noProof="1">
                <a:latin typeface="Libre baskerville" panose="02000000000000000000" pitchFamily="2" charset="0"/>
                <a:ea typeface="Calibri" charset="0"/>
                <a:cs typeface="Calibri" charset="0"/>
              </a:rPr>
              <a:t>Entrée  </a:t>
            </a:r>
            <a:r>
              <a:rPr lang="fr-FR" sz="1200" b="1" noProof="1">
                <a:latin typeface="Libre baskerville" panose="02000000000000000000" pitchFamily="2" charset="0"/>
              </a:rPr>
              <a:t>16.</a:t>
            </a:r>
            <a:r>
              <a:rPr lang="fr-FR" sz="1200" noProof="1">
                <a:latin typeface="Libre baskerville" panose="02000000000000000000" pitchFamily="2" charset="0"/>
              </a:rPr>
              <a:t>90</a:t>
            </a:r>
            <a:endParaRPr lang="fr-FR" sz="1200" dirty="0">
              <a:latin typeface="Libre baskerville" panose="02000000000000000000" pitchFamily="2" charset="0"/>
            </a:endParaRPr>
          </a:p>
          <a:p>
            <a:pPr>
              <a:lnSpc>
                <a:spcPts val="1500"/>
              </a:lnSpc>
              <a:tabLst>
                <a:tab pos="5916613" algn="r"/>
              </a:tabLst>
            </a:pPr>
            <a:r>
              <a:rPr lang="fr-FR" sz="1100" dirty="0">
                <a:latin typeface="Libre baskerville" panose="02000000000000000000" pitchFamily="2" charset="0"/>
              </a:rPr>
              <a:t>Pesto, </a:t>
            </a:r>
            <a:r>
              <a:rPr lang="fr-FR" sz="1100" dirty="0" err="1">
                <a:latin typeface="Libre baskerville" panose="02000000000000000000" pitchFamily="2" charset="0"/>
              </a:rPr>
              <a:t>Parmigiano</a:t>
            </a:r>
            <a:r>
              <a:rPr lang="fr-FR" sz="1100" dirty="0">
                <a:latin typeface="Libre baskerville" panose="02000000000000000000" pitchFamily="2" charset="0"/>
              </a:rPr>
              <a:t> Reggiano, tomates cerises, salade verte 	</a:t>
            </a:r>
            <a:r>
              <a:rPr lang="fr-FR" sz="1200" i="1" noProof="1">
                <a:latin typeface="Libre baskerville" panose="02000000000000000000" pitchFamily="2" charset="0"/>
                <a:cs typeface="Calibri" charset="0"/>
              </a:rPr>
              <a:t>Plat  </a:t>
            </a:r>
            <a:r>
              <a:rPr lang="fr-FR" sz="1200" b="1" noProof="1">
                <a:latin typeface="Libre baskerville" panose="02000000000000000000" pitchFamily="2" charset="0"/>
              </a:rPr>
              <a:t>19.</a:t>
            </a:r>
            <a:r>
              <a:rPr lang="fr-FR" sz="1200" noProof="1">
                <a:latin typeface="Libre baskerville" panose="02000000000000000000" pitchFamily="2" charset="0"/>
              </a:rPr>
              <a:t>90</a:t>
            </a:r>
            <a:endParaRPr lang="fr-FR" sz="1200" dirty="0">
              <a:latin typeface="Libre baskerville" panose="02000000000000000000" pitchFamily="2" charset="0"/>
            </a:endParaRP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7C1DBAA5-227C-3DF7-50C4-39365C0FB79C}"/>
              </a:ext>
            </a:extLst>
          </p:cNvPr>
          <p:cNvGrpSpPr/>
          <p:nvPr/>
        </p:nvGrpSpPr>
        <p:grpSpPr>
          <a:xfrm>
            <a:off x="510721" y="234314"/>
            <a:ext cx="5836558" cy="369332"/>
            <a:chOff x="510721" y="78591"/>
            <a:chExt cx="5836558" cy="369332"/>
          </a:xfrm>
        </p:grpSpPr>
        <p:cxnSp>
          <p:nvCxnSpPr>
            <p:cNvPr id="6" name="Connecteur droit 5"/>
            <p:cNvCxnSpPr>
              <a:cxnSpLocks/>
            </p:cNvCxnSpPr>
            <p:nvPr/>
          </p:nvCxnSpPr>
          <p:spPr>
            <a:xfrm>
              <a:off x="510721" y="275783"/>
              <a:ext cx="5836558" cy="0"/>
            </a:xfrm>
            <a:prstGeom prst="line">
              <a:avLst/>
            </a:prstGeom>
            <a:solidFill>
              <a:schemeClr val="bg1"/>
            </a:solidFill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2042244" y="78591"/>
              <a:ext cx="2773516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 algn="ctr"/>
              <a:r>
                <a:rPr lang="fr-FR" b="1" noProof="1">
                  <a:latin typeface="Libre baskerville"/>
                  <a:ea typeface="Calibri" charset="0"/>
                  <a:cs typeface="Calibri" charset="0"/>
                </a:rPr>
                <a:t>Antipasti &amp; Insalate</a:t>
              </a:r>
              <a:endParaRPr lang="fr-FR" b="1" noProof="1">
                <a:latin typeface="Libre baskerville" panose="02000000000000000000" pitchFamily="2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842736B4-B8D7-E035-CB2A-2EB18970CAC2}"/>
              </a:ext>
            </a:extLst>
          </p:cNvPr>
          <p:cNvGrpSpPr/>
          <p:nvPr/>
        </p:nvGrpSpPr>
        <p:grpSpPr>
          <a:xfrm>
            <a:off x="243687" y="6935030"/>
            <a:ext cx="3042000" cy="2024839"/>
            <a:chOff x="334928" y="6937789"/>
            <a:chExt cx="2663926" cy="2024839"/>
          </a:xfrm>
        </p:grpSpPr>
        <p:sp>
          <p:nvSpPr>
            <p:cNvPr id="29" name="ZoneTexte 28"/>
            <p:cNvSpPr txBox="1"/>
            <p:nvPr/>
          </p:nvSpPr>
          <p:spPr>
            <a:xfrm>
              <a:off x="334928" y="6937789"/>
              <a:ext cx="2599397" cy="1954381"/>
            </a:xfrm>
            <a:prstGeom prst="rect">
              <a:avLst/>
            </a:prstGeom>
            <a:noFill/>
            <a:ln w="19050"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fr-FR" sz="300" b="1" dirty="0"/>
            </a:p>
            <a:p>
              <a:pPr algn="ctr"/>
              <a:endParaRPr lang="fr-FR" sz="1400" b="1" dirty="0">
                <a:latin typeface="Libre baskerville" panose="02000000000000000000" pitchFamily="2" charset="0"/>
              </a:endParaRPr>
            </a:p>
            <a:p>
              <a:pPr algn="ctr"/>
              <a:r>
                <a:rPr lang="fr-FR" sz="1400" b="1" dirty="0">
                  <a:latin typeface="Libre baskerville" panose="02000000000000000000" pitchFamily="2" charset="0"/>
                </a:rPr>
                <a:t>La Formula Di Paolo</a:t>
              </a:r>
            </a:p>
            <a:p>
              <a:pPr algn="ctr"/>
              <a:endParaRPr lang="fr-FR" sz="600" b="1" dirty="0">
                <a:latin typeface="Libre baskerville" panose="02000000000000000000" pitchFamily="2" charset="0"/>
              </a:endParaRPr>
            </a:p>
            <a:p>
              <a:pPr algn="ctr"/>
              <a:r>
                <a:rPr lang="fr-FR" sz="1400" dirty="0">
                  <a:latin typeface="Libre baskerville" panose="02000000000000000000" pitchFamily="2" charset="0"/>
                </a:rPr>
                <a:t>Plat du Jour, </a:t>
              </a:r>
            </a:p>
            <a:p>
              <a:pPr algn="ctr"/>
              <a:r>
                <a:rPr lang="fr-FR" sz="1400" dirty="0">
                  <a:latin typeface="Libre baskerville" panose="02000000000000000000" pitchFamily="2" charset="0"/>
                </a:rPr>
                <a:t>Dessert &amp; Café</a:t>
              </a:r>
            </a:p>
            <a:p>
              <a:pPr algn="ctr"/>
              <a:endParaRPr lang="fr-FR" sz="600" dirty="0">
                <a:latin typeface="Libre baskerville" panose="02000000000000000000" pitchFamily="2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fr-FR" sz="1600" b="1" dirty="0">
                  <a:latin typeface="Libre baskerville" panose="02000000000000000000" pitchFamily="2" charset="0"/>
                </a:rPr>
                <a:t>19.50€</a:t>
              </a:r>
            </a:p>
            <a:p>
              <a:pPr algn="ctr"/>
              <a:r>
                <a:rPr lang="fr-FR" sz="800" i="1" dirty="0">
                  <a:latin typeface="Libre baskerville" panose="02000000000000000000" pitchFamily="2" charset="0"/>
                </a:rPr>
                <a:t>Plus de renseignements auprès de votre chef de rang</a:t>
              </a:r>
            </a:p>
            <a:p>
              <a:pPr algn="ctr"/>
              <a:r>
                <a:rPr lang="fr-FR" sz="800" i="1" dirty="0">
                  <a:latin typeface="Libre baskerville" panose="02000000000000000000" pitchFamily="2" charset="0"/>
                </a:rPr>
                <a:t>Disponible le midi uniquement </a:t>
              </a:r>
            </a:p>
            <a:p>
              <a:pPr algn="ctr"/>
              <a:r>
                <a:rPr lang="fr-FR" sz="800" i="1" dirty="0">
                  <a:latin typeface="Libre baskerville" panose="02000000000000000000" pitchFamily="2" charset="0"/>
                </a:rPr>
                <a:t>du mardi au vendredi</a:t>
              </a:r>
            </a:p>
            <a:p>
              <a:pPr algn="ctr"/>
              <a:endParaRPr lang="fr-FR" sz="500" i="1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37A2A6A-710B-001F-8030-F3D942408CE7}"/>
                </a:ext>
              </a:extLst>
            </p:cNvPr>
            <p:cNvSpPr/>
            <p:nvPr/>
          </p:nvSpPr>
          <p:spPr>
            <a:xfrm>
              <a:off x="399457" y="7008248"/>
              <a:ext cx="2599397" cy="195438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36" name="TextBox 14">
            <a:extLst>
              <a:ext uri="{FF2B5EF4-FFF2-40B4-BE49-F238E27FC236}">
                <a16:creationId xmlns:a16="http://schemas.microsoft.com/office/drawing/2014/main" id="{74775159-3F8C-707C-3552-7A865997BE63}"/>
              </a:ext>
            </a:extLst>
          </p:cNvPr>
          <p:cNvSpPr txBox="1"/>
          <p:nvPr/>
        </p:nvSpPr>
        <p:spPr>
          <a:xfrm>
            <a:off x="-27294" y="9310912"/>
            <a:ext cx="69125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i="1" dirty="0">
                <a:latin typeface="Libre baskerville" panose="02000000000000000000" pitchFamily="2" charset="0"/>
                <a:ea typeface="Calibri" charset="0"/>
                <a:cs typeface="Calibri" charset="0"/>
              </a:rPr>
              <a:t>Pour une garantie de fraîcheur irréprochable, ces plats sont préparés en quantité limitée</a:t>
            </a:r>
            <a:endParaRPr lang="en-GB" sz="900" b="1" i="1" dirty="0">
              <a:latin typeface="Libre baskerville" panose="02000000000000000000" pitchFamily="2" charset="0"/>
              <a:ea typeface="Calibri" charset="0"/>
              <a:cs typeface="Calibri" charset="0"/>
            </a:endParaRPr>
          </a:p>
          <a:p>
            <a:pPr algn="ctr"/>
            <a:r>
              <a:rPr lang="fr-FR" sz="900" i="1" dirty="0">
                <a:latin typeface="Libre baskerville" panose="02000000000000000000" pitchFamily="2" charset="0"/>
                <a:ea typeface="Calibri" charset="0"/>
                <a:cs typeface="Calibri" charset="0"/>
              </a:rPr>
              <a:t>Notre Chef est à votre disposition en cas de restrictions alimentaires ou d’allergies</a:t>
            </a:r>
            <a:endParaRPr lang="en-GB" sz="900" i="1" dirty="0">
              <a:latin typeface="Libre baskerville" panose="02000000000000000000" pitchFamily="2" charset="0"/>
              <a:ea typeface="Calibri" charset="0"/>
              <a:cs typeface="Calibri" charset="0"/>
            </a:endParaRPr>
          </a:p>
          <a:p>
            <a:pPr algn="ctr"/>
            <a:r>
              <a:rPr lang="fr-FR" sz="900" i="1" dirty="0">
                <a:latin typeface="Libre baskerville" panose="02000000000000000000" pitchFamily="2" charset="0"/>
                <a:ea typeface="Calibri" charset="0"/>
                <a:cs typeface="Calibri" charset="0"/>
              </a:rPr>
              <a:t>Prix nets en euros, taxes et service compris. L’établissement n’accepte plus les règlements par chèque bancaire</a:t>
            </a:r>
            <a:endParaRPr lang="en-GB" sz="900" i="1" dirty="0">
              <a:latin typeface="Libre baskerville" panose="02000000000000000000" pitchFamily="2" charset="0"/>
              <a:ea typeface="Calibri" charset="0"/>
              <a:cs typeface="Calibri" charset="0"/>
            </a:endParaRP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E67E8F08-83AB-81BF-384E-81F699C56E2D}"/>
              </a:ext>
            </a:extLst>
          </p:cNvPr>
          <p:cNvGrpSpPr/>
          <p:nvPr/>
        </p:nvGrpSpPr>
        <p:grpSpPr>
          <a:xfrm>
            <a:off x="3572535" y="6935030"/>
            <a:ext cx="3041778" cy="2027599"/>
            <a:chOff x="3169841" y="6935030"/>
            <a:chExt cx="3041778" cy="2027599"/>
          </a:xfrm>
        </p:grpSpPr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117E4B5D-94F4-5DB7-FCC8-8E2C6DE6CD12}"/>
                </a:ext>
              </a:extLst>
            </p:cNvPr>
            <p:cNvSpPr txBox="1"/>
            <p:nvPr/>
          </p:nvSpPr>
          <p:spPr>
            <a:xfrm>
              <a:off x="3169841" y="6935030"/>
              <a:ext cx="2973270" cy="1954381"/>
            </a:xfrm>
            <a:prstGeom prst="rect">
              <a:avLst/>
            </a:prstGeom>
            <a:noFill/>
            <a:ln w="19050"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fr-FR" sz="300" b="1" dirty="0"/>
            </a:p>
            <a:p>
              <a:pPr algn="ctr"/>
              <a:endParaRPr lang="fr-FR" sz="300" b="1" dirty="0">
                <a:latin typeface="Libre baskerville" panose="02000000000000000000" pitchFamily="2" charset="0"/>
              </a:endParaRPr>
            </a:p>
            <a:p>
              <a:pPr algn="ctr"/>
              <a:endParaRPr lang="fr-FR" sz="1200" b="1" dirty="0">
                <a:latin typeface="Libre baskerville" panose="02000000000000000000" pitchFamily="2" charset="0"/>
              </a:endParaRPr>
            </a:p>
            <a:p>
              <a:pPr algn="ctr"/>
              <a:r>
                <a:rPr lang="fr-FR" sz="1400" b="1" dirty="0">
                  <a:latin typeface="Libre baskerville" panose="02000000000000000000" pitchFamily="2" charset="0"/>
                </a:rPr>
                <a:t>Menu Bambino </a:t>
              </a:r>
            </a:p>
            <a:p>
              <a:pPr algn="ctr"/>
              <a:endParaRPr lang="fr-FR" sz="600" b="1" dirty="0">
                <a:latin typeface="Libre baskerville" panose="02000000000000000000" pitchFamily="2" charset="0"/>
              </a:endParaRPr>
            </a:p>
            <a:p>
              <a:pPr algn="ctr"/>
              <a:endParaRPr lang="fr-FR" sz="300" dirty="0">
                <a:latin typeface="Libre baskerville" panose="02000000000000000000" pitchFamily="2" charset="0"/>
              </a:endParaRPr>
            </a:p>
            <a:p>
              <a:pPr algn="ctr"/>
              <a:r>
                <a:rPr lang="fr-FR" sz="1100" dirty="0">
                  <a:latin typeface="Libre baskerville" panose="02000000000000000000" pitchFamily="2" charset="0"/>
                </a:rPr>
                <a:t>Coca-Cola, Jus d’orange, </a:t>
              </a:r>
              <a:r>
                <a:rPr lang="fr-FR" sz="1100" dirty="0" err="1">
                  <a:latin typeface="Libre baskerville" panose="02000000000000000000" pitchFamily="2" charset="0"/>
                </a:rPr>
                <a:t>Fuzetea</a:t>
              </a:r>
              <a:r>
                <a:rPr lang="fr-FR" sz="1100" dirty="0">
                  <a:latin typeface="Libre baskerville" panose="02000000000000000000" pitchFamily="2" charset="0"/>
                </a:rPr>
                <a:t>, Sirop ou Diabolo</a:t>
              </a:r>
            </a:p>
            <a:p>
              <a:pPr algn="ctr"/>
              <a:endParaRPr lang="fr-FR" sz="500" dirty="0">
                <a:latin typeface="Libre baskerville" panose="02000000000000000000" pitchFamily="2" charset="0"/>
              </a:endParaRPr>
            </a:p>
            <a:p>
              <a:pPr algn="ctr"/>
              <a:r>
                <a:rPr lang="fr-FR" sz="1100" dirty="0">
                  <a:latin typeface="Libre baskerville" panose="02000000000000000000" pitchFamily="2" charset="0"/>
                </a:rPr>
                <a:t>Pizza ou Pasta </a:t>
              </a:r>
            </a:p>
            <a:p>
              <a:pPr algn="ctr"/>
              <a:endParaRPr lang="fr-FR" sz="500" dirty="0">
                <a:latin typeface="Libre baskerville" panose="02000000000000000000" pitchFamily="2" charset="0"/>
              </a:endParaRPr>
            </a:p>
            <a:p>
              <a:pPr algn="ctr"/>
              <a:r>
                <a:rPr lang="fr-FR" sz="1100" dirty="0" err="1">
                  <a:latin typeface="Libre baskerville" panose="02000000000000000000" pitchFamily="2" charset="0"/>
                </a:rPr>
                <a:t>Gelati</a:t>
              </a:r>
              <a:r>
                <a:rPr lang="fr-FR" sz="1100" dirty="0">
                  <a:latin typeface="Libre baskerville" panose="02000000000000000000" pitchFamily="2" charset="0"/>
                </a:rPr>
                <a:t>/</a:t>
              </a:r>
              <a:r>
                <a:rPr lang="fr-FR" sz="1100" dirty="0" err="1">
                  <a:latin typeface="Libre baskerville" panose="02000000000000000000" pitchFamily="2" charset="0"/>
                </a:rPr>
                <a:t>Sorbetti</a:t>
              </a:r>
              <a:r>
                <a:rPr lang="fr-FR" sz="1100" dirty="0">
                  <a:latin typeface="Libre baskerville" panose="02000000000000000000" pitchFamily="2" charset="0"/>
                </a:rPr>
                <a:t> (2 parfums au choix)</a:t>
              </a:r>
              <a:endParaRPr lang="fr-FR" sz="1000" dirty="0">
                <a:latin typeface="Libre baskerville" panose="02000000000000000000" pitchFamily="2" charset="0"/>
              </a:endParaRPr>
            </a:p>
            <a:p>
              <a:pPr algn="ctr"/>
              <a:endParaRPr lang="fr-FR" sz="700" b="1" dirty="0">
                <a:latin typeface="Libre baskerville" panose="02000000000000000000" pitchFamily="2" charset="0"/>
              </a:endParaRPr>
            </a:p>
            <a:p>
              <a:pPr algn="ctr"/>
              <a:r>
                <a:rPr lang="fr-FR" sz="1600" b="1" dirty="0">
                  <a:latin typeface="Libre baskerville" panose="02000000000000000000" pitchFamily="2" charset="0"/>
                </a:rPr>
                <a:t>12.50€</a:t>
              </a:r>
            </a:p>
            <a:p>
              <a:pPr algn="ctr"/>
              <a:endParaRPr lang="fr-FR" sz="300" b="1" dirty="0">
                <a:latin typeface="Libre baskerville" panose="02000000000000000000" pitchFamily="2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86D09A6-43A8-057F-2AA3-BB1DBE5A4B0F}"/>
                </a:ext>
              </a:extLst>
            </p:cNvPr>
            <p:cNvSpPr/>
            <p:nvPr/>
          </p:nvSpPr>
          <p:spPr>
            <a:xfrm>
              <a:off x="3238349" y="7008247"/>
              <a:ext cx="2973270" cy="1954382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295761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B38426E4-0C1B-5188-850C-79005521CBDD}"/>
              </a:ext>
            </a:extLst>
          </p:cNvPr>
          <p:cNvGrpSpPr/>
          <p:nvPr/>
        </p:nvGrpSpPr>
        <p:grpSpPr>
          <a:xfrm>
            <a:off x="450642" y="4022165"/>
            <a:ext cx="6086548" cy="3919861"/>
            <a:chOff x="441838" y="3342043"/>
            <a:chExt cx="6086548" cy="3919861"/>
          </a:xfrm>
        </p:grpSpPr>
        <p:cxnSp>
          <p:nvCxnSpPr>
            <p:cNvPr id="23" name="Connecteur droit 22"/>
            <p:cNvCxnSpPr>
              <a:cxnSpLocks/>
            </p:cNvCxnSpPr>
            <p:nvPr/>
          </p:nvCxnSpPr>
          <p:spPr>
            <a:xfrm>
              <a:off x="559104" y="3475912"/>
              <a:ext cx="580485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TextBox 8"/>
            <p:cNvSpPr txBox="1"/>
            <p:nvPr/>
          </p:nvSpPr>
          <p:spPr>
            <a:xfrm>
              <a:off x="2035371" y="3342043"/>
              <a:ext cx="279657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fr-FR" b="1" noProof="1">
                  <a:latin typeface="Libre baskerville" panose="02000000000000000000" pitchFamily="2" charset="0"/>
                  <a:ea typeface="Calibri" charset="0"/>
                  <a:cs typeface="Calibri" charset="0"/>
                </a:rPr>
                <a:t>Pasta &amp; Risotto</a:t>
              </a:r>
            </a:p>
          </p:txBody>
        </p:sp>
        <p:sp>
          <p:nvSpPr>
            <p:cNvPr id="18" name="TextBox 9"/>
            <p:cNvSpPr txBox="1"/>
            <p:nvPr/>
          </p:nvSpPr>
          <p:spPr>
            <a:xfrm>
              <a:off x="441838" y="3814998"/>
              <a:ext cx="6086548" cy="344690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ts val="1500"/>
                </a:lnSpc>
                <a:tabLst>
                  <a:tab pos="5740400" algn="r"/>
                </a:tabLst>
              </a:pPr>
              <a:r>
                <a:rPr lang="fr-FR" sz="1200" b="1" noProof="1">
                  <a:latin typeface="Libre baskerville" panose="02000000000000000000" pitchFamily="2" charset="0"/>
                  <a:ea typeface="Calibri" charset="0"/>
                  <a:cs typeface="Calibri" charset="0"/>
                </a:rPr>
                <a:t>Penne All’Arrabiata	</a:t>
              </a:r>
              <a:r>
                <a:rPr lang="fr-FR" sz="1200" b="1" noProof="1">
                  <a:latin typeface="Libre baskerville" panose="02000000000000000000" pitchFamily="2" charset="0"/>
                </a:rPr>
                <a:t>13.</a:t>
              </a:r>
              <a:r>
                <a:rPr lang="fr-FR" sz="1200" noProof="1">
                  <a:latin typeface="Libre baskerville" panose="02000000000000000000" pitchFamily="2" charset="0"/>
                </a:rPr>
                <a:t>00</a:t>
              </a:r>
              <a:endParaRPr lang="fr-FR" sz="1200" b="1" noProof="1">
                <a:latin typeface="Libre baskerville" panose="02000000000000000000" pitchFamily="2" charset="0"/>
                <a:ea typeface="Calibri" charset="0"/>
                <a:cs typeface="Calibri" charset="0"/>
              </a:endParaRPr>
            </a:p>
            <a:p>
              <a:pPr>
                <a:tabLst>
                  <a:tab pos="5465763" algn="dec"/>
                </a:tabLst>
              </a:pPr>
              <a:endParaRPr lang="fr-FR" sz="1200" noProof="1">
                <a:latin typeface="Libre baskerville" panose="02000000000000000000" pitchFamily="2" charset="0"/>
              </a:endParaRPr>
            </a:p>
            <a:p>
              <a:pPr>
                <a:lnSpc>
                  <a:spcPts val="1500"/>
                </a:lnSpc>
                <a:tabLst>
                  <a:tab pos="5740400" algn="r"/>
                </a:tabLst>
              </a:pPr>
              <a:r>
                <a:rPr lang="fr-FR" sz="1200" b="1" noProof="1">
                  <a:latin typeface="Libre baskerville" panose="02000000000000000000" pitchFamily="2" charset="0"/>
                  <a:ea typeface="Calibri" charset="0"/>
                  <a:cs typeface="Calibri" charset="0"/>
                </a:rPr>
                <a:t>Penne au Pesto, Stracciatella	16.</a:t>
              </a:r>
              <a:r>
                <a:rPr lang="fr-FR" sz="1200" noProof="1">
                  <a:latin typeface="Libre baskerville" panose="02000000000000000000" pitchFamily="2" charset="0"/>
                  <a:ea typeface="Calibri" charset="0"/>
                  <a:cs typeface="Calibri" charset="0"/>
                </a:rPr>
                <a:t>50</a:t>
              </a: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r>
                <a:rPr lang="fr-FR" sz="1100" noProof="1">
                  <a:latin typeface="Libre baskerville" panose="02000000000000000000" pitchFamily="2" charset="0"/>
                  <a:ea typeface="Calibri" charset="0"/>
                  <a:cs typeface="Calibri" charset="0"/>
                </a:rPr>
                <a:t>Pignons de pin, Parmigiano Reggiano </a:t>
              </a: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endParaRPr lang="it-IT" sz="1200" dirty="0">
                <a:latin typeface="Libre baskerville" panose="02000000000000000000" pitchFamily="2" charset="0"/>
              </a:endParaRPr>
            </a:p>
            <a:p>
              <a:pPr>
                <a:lnSpc>
                  <a:spcPts val="1500"/>
                </a:lnSpc>
                <a:tabLst>
                  <a:tab pos="5740400" algn="r"/>
                </a:tabLst>
              </a:pPr>
              <a:r>
                <a:rPr lang="fr-FR" sz="1200" b="1" noProof="1">
                  <a:latin typeface="Libre baskerville" panose="02000000000000000000" pitchFamily="2" charset="0"/>
                  <a:ea typeface="Calibri" charset="0"/>
                  <a:cs typeface="Calibri" charset="0"/>
                </a:rPr>
                <a:t>Mafalde Bolognaise, Parmigiano Reggiano	16.</a:t>
              </a:r>
              <a:r>
                <a:rPr lang="fr-FR" sz="1200" noProof="1">
                  <a:latin typeface="Libre baskerville" panose="02000000000000000000" pitchFamily="2" charset="0"/>
                  <a:ea typeface="Calibri" charset="0"/>
                  <a:cs typeface="Calibri" charset="0"/>
                </a:rPr>
                <a:t>50</a:t>
              </a: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endParaRPr lang="fr-FR" sz="1200" dirty="0">
                <a:latin typeface="Libre baskerville" panose="02000000000000000000" pitchFamily="2" charset="0"/>
              </a:endParaRPr>
            </a:p>
            <a:p>
              <a:pPr>
                <a:lnSpc>
                  <a:spcPts val="1500"/>
                </a:lnSpc>
                <a:tabLst>
                  <a:tab pos="5740400" algn="r"/>
                </a:tabLst>
              </a:pPr>
              <a:r>
                <a:rPr lang="fr-FR" sz="1200" b="1" noProof="1">
                  <a:latin typeface="Libre baskerville" panose="02000000000000000000" pitchFamily="2" charset="0"/>
                  <a:ea typeface="Calibri" charset="0"/>
                  <a:cs typeface="Calibri" charset="0"/>
                </a:rPr>
                <a:t>Mafalde au Saumon, Sauce Citron 	20.</a:t>
              </a:r>
              <a:r>
                <a:rPr lang="fr-FR" sz="1200" noProof="1">
                  <a:latin typeface="Libre baskerville" panose="02000000000000000000" pitchFamily="2" charset="0"/>
                  <a:ea typeface="Calibri" charset="0"/>
                  <a:cs typeface="Calibri" charset="0"/>
                </a:rPr>
                <a:t>50</a:t>
              </a: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r>
                <a:rPr lang="fr-FR" sz="1100" noProof="1">
                  <a:latin typeface="Libre baskerville" panose="02000000000000000000" pitchFamily="2" charset="0"/>
                  <a:ea typeface="Calibri" charset="0"/>
                  <a:cs typeface="Calibri" charset="0"/>
                </a:rPr>
                <a:t>Rose de saumon, Parmigiano Reggiano</a:t>
              </a:r>
              <a:endParaRPr lang="fr-FR" sz="1100" noProof="1">
                <a:latin typeface="Libre baskerville" panose="02000000000000000000" pitchFamily="2" charset="0"/>
              </a:endParaRP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endParaRPr lang="fr-FR" sz="1200" dirty="0">
                <a:latin typeface="Libre baskerville" panose="02000000000000000000" pitchFamily="2" charset="0"/>
              </a:endParaRPr>
            </a:p>
            <a:p>
              <a:pPr>
                <a:lnSpc>
                  <a:spcPts val="1500"/>
                </a:lnSpc>
                <a:tabLst>
                  <a:tab pos="5740400" algn="r"/>
                </a:tabLst>
              </a:pPr>
              <a:r>
                <a:rPr lang="fr-FR" sz="1200" b="1" noProof="1">
                  <a:latin typeface="Libre baskerville" panose="02000000000000000000" pitchFamily="2" charset="0"/>
                  <a:ea typeface="Calibri" charset="0"/>
                  <a:cs typeface="Calibri" charset="0"/>
                </a:rPr>
                <a:t>Linguine Tartufo	20.</a:t>
              </a:r>
              <a:r>
                <a:rPr lang="fr-FR" sz="1200" noProof="1">
                  <a:latin typeface="Libre baskerville" panose="02000000000000000000" pitchFamily="2" charset="0"/>
                  <a:ea typeface="Calibri" charset="0"/>
                  <a:cs typeface="Calibri" charset="0"/>
                </a:rPr>
                <a:t>50</a:t>
              </a:r>
              <a:endParaRPr lang="fr-FR" sz="1200" b="1" noProof="1">
                <a:latin typeface="Libre baskerville" panose="02000000000000000000" pitchFamily="2" charset="0"/>
                <a:ea typeface="Calibri" charset="0"/>
                <a:cs typeface="Calibri" charset="0"/>
              </a:endParaRPr>
            </a:p>
            <a:p>
              <a:pPr>
                <a:lnSpc>
                  <a:spcPts val="1500"/>
                </a:lnSpc>
                <a:tabLst>
                  <a:tab pos="5740400" algn="r"/>
                </a:tabLst>
              </a:pPr>
              <a:r>
                <a:rPr lang="fr-FR" sz="1100" noProof="1">
                  <a:latin typeface="Libre baskerville" panose="02000000000000000000" pitchFamily="2" charset="0"/>
                  <a:ea typeface="Calibri" charset="0"/>
                  <a:cs typeface="Calibri" charset="0"/>
                </a:rPr>
                <a:t>Crème de truffe, jambon truffé</a:t>
              </a:r>
            </a:p>
            <a:p>
              <a:pPr>
                <a:lnSpc>
                  <a:spcPts val="1500"/>
                </a:lnSpc>
                <a:tabLst>
                  <a:tab pos="5740400" algn="r"/>
                </a:tabLst>
              </a:pPr>
              <a:endParaRPr lang="fr-FR" sz="1200" dirty="0">
                <a:latin typeface="Libre baskerville" panose="02000000000000000000" pitchFamily="2" charset="0"/>
              </a:endParaRPr>
            </a:p>
            <a:p>
              <a:pPr>
                <a:lnSpc>
                  <a:spcPts val="1500"/>
                </a:lnSpc>
                <a:tabLst>
                  <a:tab pos="5740400" algn="r"/>
                </a:tabLst>
              </a:pPr>
              <a:r>
                <a:rPr lang="fr-FR" sz="1200" b="1" noProof="1">
                  <a:latin typeface="Libre baskerville" panose="02000000000000000000" pitchFamily="2" charset="0"/>
                  <a:ea typeface="Calibri" charset="0"/>
                  <a:cs typeface="Calibri" charset="0"/>
                </a:rPr>
                <a:t>Polpette Napolitaines, Linguine, Sauce Tomate	20.</a:t>
              </a:r>
              <a:r>
                <a:rPr lang="fr-FR" sz="1200" noProof="1">
                  <a:latin typeface="Libre baskerville" panose="02000000000000000000" pitchFamily="2" charset="0"/>
                  <a:ea typeface="Calibri" charset="0"/>
                  <a:cs typeface="Calibri" charset="0"/>
                </a:rPr>
                <a:t>50</a:t>
              </a: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endParaRPr lang="fr-FR" sz="1200" dirty="0">
                <a:latin typeface="Libre baskerville" panose="02000000000000000000" pitchFamily="2" charset="0"/>
              </a:endParaRPr>
            </a:p>
            <a:p>
              <a:pPr>
                <a:lnSpc>
                  <a:spcPts val="1500"/>
                </a:lnSpc>
                <a:tabLst>
                  <a:tab pos="5740400" algn="r"/>
                </a:tabLst>
              </a:pPr>
              <a:r>
                <a:rPr lang="fr-FR" sz="1200" b="1" noProof="1">
                  <a:latin typeface="Libre baskerville" panose="02000000000000000000" pitchFamily="2" charset="0"/>
                  <a:cs typeface="Calibri" charset="0"/>
                </a:rPr>
                <a:t>Risotto Carbonara, Guanciale, Pecorino	18.</a:t>
              </a:r>
              <a:r>
                <a:rPr lang="fr-FR" sz="1200" noProof="1">
                  <a:latin typeface="Libre baskerville" panose="02000000000000000000" pitchFamily="2" charset="0"/>
                  <a:cs typeface="Calibri" charset="0"/>
                </a:rPr>
                <a:t>0</a:t>
              </a:r>
              <a:r>
                <a:rPr lang="fr-FR" sz="1200" dirty="0">
                  <a:latin typeface="Libre baskerville" panose="02000000000000000000" pitchFamily="2" charset="0"/>
                  <a:cs typeface="Calibri" charset="0"/>
                </a:rPr>
                <a:t>0</a:t>
              </a: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endParaRPr lang="fr-FR" sz="1200" b="1" noProof="1">
                <a:latin typeface="Libre baskerville" panose="02000000000000000000" pitchFamily="2" charset="0"/>
                <a:cs typeface="Calibri" charset="0"/>
              </a:endParaRPr>
            </a:p>
            <a:p>
              <a:pPr>
                <a:lnSpc>
                  <a:spcPts val="1500"/>
                </a:lnSpc>
                <a:tabLst>
                  <a:tab pos="5740400" algn="r"/>
                </a:tabLst>
              </a:pPr>
              <a:r>
                <a:rPr lang="fr-FR" sz="1200" b="1" noProof="1">
                  <a:latin typeface="Libre baskerville" panose="02000000000000000000" pitchFamily="2" charset="0"/>
                  <a:cs typeface="Calibri" charset="0"/>
                </a:rPr>
                <a:t>Risotto Cacio e Pepe	15</a:t>
              </a:r>
              <a:r>
                <a:rPr lang="fr-FR" sz="1200" b="1" dirty="0">
                  <a:latin typeface="Libre baskerville" panose="02000000000000000000" pitchFamily="2" charset="0"/>
                  <a:cs typeface="Calibri" charset="0"/>
                </a:rPr>
                <a:t>.</a:t>
              </a:r>
              <a:r>
                <a:rPr lang="fr-FR" sz="1200" dirty="0">
                  <a:latin typeface="Libre baskerville" panose="02000000000000000000" pitchFamily="2" charset="0"/>
                  <a:cs typeface="Calibri" charset="0"/>
                </a:rPr>
                <a:t>50</a:t>
              </a:r>
              <a:endParaRPr lang="fr-FR" sz="1200" dirty="0">
                <a:latin typeface="Libre baskerville" panose="02000000000000000000" pitchFamily="2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-543173" y="3488147"/>
            <a:ext cx="1847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fr-FR" sz="1600" i="1" dirty="0">
              <a:latin typeface="Libre baskerville" panose="02000000000000000000" pitchFamily="2" charset="0"/>
            </a:endParaRP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DB3EACC8-EFAE-07AF-95AE-DEA6DC4C7F56}"/>
              </a:ext>
            </a:extLst>
          </p:cNvPr>
          <p:cNvGrpSpPr/>
          <p:nvPr/>
        </p:nvGrpSpPr>
        <p:grpSpPr>
          <a:xfrm>
            <a:off x="414189" y="386856"/>
            <a:ext cx="6114197" cy="3296225"/>
            <a:chOff x="414189" y="47647"/>
            <a:chExt cx="6114197" cy="3296225"/>
          </a:xfrm>
        </p:grpSpPr>
        <p:grpSp>
          <p:nvGrpSpPr>
            <p:cNvPr id="6" name="Groupe 5"/>
            <p:cNvGrpSpPr/>
            <p:nvPr/>
          </p:nvGrpSpPr>
          <p:grpSpPr>
            <a:xfrm>
              <a:off x="414189" y="141564"/>
              <a:ext cx="6114197" cy="3202308"/>
              <a:chOff x="414189" y="247580"/>
              <a:chExt cx="6114197" cy="3202308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D37A2A6A-710B-001F-8030-F3D942408CE7}"/>
                  </a:ext>
                </a:extLst>
              </p:cNvPr>
              <p:cNvSpPr/>
              <p:nvPr/>
            </p:nvSpPr>
            <p:spPr>
              <a:xfrm>
                <a:off x="509542" y="343815"/>
                <a:ext cx="5903979" cy="3030623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414189" y="247580"/>
                <a:ext cx="6114197" cy="3202308"/>
              </a:xfrm>
              <a:prstGeom prst="rect">
                <a:avLst/>
              </a:prstGeom>
              <a:noFill/>
              <a:ln w="190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509542" y="502829"/>
                <a:ext cx="5923492" cy="27621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ts val="1500"/>
                  </a:lnSpc>
                  <a:tabLst>
                    <a:tab pos="5562600" algn="r"/>
                  </a:tabLst>
                </a:pPr>
                <a:r>
                  <a:rPr lang="fr-FR" sz="1200" b="1" noProof="1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Escalope de Veau Milanaise  	</a:t>
                </a:r>
                <a:r>
                  <a:rPr lang="fr-FR" sz="1200" b="1" noProof="1">
                    <a:latin typeface="Libre baskerville" panose="02000000000000000000" pitchFamily="2" charset="0"/>
                  </a:rPr>
                  <a:t>27.</a:t>
                </a:r>
                <a:r>
                  <a:rPr lang="fr-FR" sz="1200" noProof="1">
                    <a:latin typeface="Libre baskerville" panose="02000000000000000000" pitchFamily="2" charset="0"/>
                  </a:rPr>
                  <a:t>90</a:t>
                </a:r>
                <a:endParaRPr lang="fr-FR" sz="1200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100" noProof="1">
                    <a:latin typeface="Libre baskerville" panose="02000000000000000000" pitchFamily="2" charset="0"/>
                  </a:rPr>
                  <a:t>Escalope de veau panée, citron, câpres, persil, linguine sauce tomate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endParaRPr lang="fr-FR" sz="1200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562600" algn="r"/>
                  </a:tabLst>
                </a:pPr>
                <a:r>
                  <a:rPr lang="it-IT" sz="1200" b="1" dirty="0">
                    <a:latin typeface="Libre baskerville" panose="02000000000000000000" pitchFamily="2" charset="0"/>
                    <a:cs typeface="Calibri" charset="0"/>
                  </a:rPr>
                  <a:t>Parmigiana d’Aubergines	</a:t>
                </a:r>
                <a:r>
                  <a:rPr lang="fr-FR" sz="1200" b="1" dirty="0">
                    <a:latin typeface="Libre baskerville" panose="02000000000000000000" pitchFamily="2" charset="0"/>
                  </a:rPr>
                  <a:t>17.</a:t>
                </a:r>
                <a:r>
                  <a:rPr lang="fr-FR" sz="1200" dirty="0">
                    <a:latin typeface="Libre baskerville" panose="02000000000000000000" pitchFamily="2" charset="0"/>
                  </a:rPr>
                  <a:t>00</a:t>
                </a:r>
                <a:endParaRPr lang="it-IT" sz="1200" dirty="0">
                  <a:latin typeface="Libre baskerville" panose="02000000000000000000" pitchFamily="2" charset="0"/>
                  <a:ea typeface="Calibri" charset="0"/>
                  <a:cs typeface="Calibri" charset="0"/>
                </a:endParaRPr>
              </a:p>
              <a:p>
                <a:pPr>
                  <a:tabLst>
                    <a:tab pos="5473700" algn="dec"/>
                  </a:tabLst>
                </a:pPr>
                <a:r>
                  <a:rPr lang="it-IT" sz="1100" dirty="0">
                    <a:latin typeface="Libre baskerville" panose="02000000000000000000" pitchFamily="2" charset="0"/>
                  </a:rPr>
                  <a:t>Gratin d’aubergines, sauce tomate, mozzarella, basilic</a:t>
                </a:r>
              </a:p>
              <a:p>
                <a:pPr>
                  <a:tabLst>
                    <a:tab pos="5473700" algn="dec"/>
                  </a:tabLst>
                </a:pPr>
                <a:endParaRPr lang="it-IT" sz="1200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562600" algn="r"/>
                  </a:tabLst>
                </a:pPr>
                <a:r>
                  <a:rPr lang="fr-FR" sz="1200" b="1" noProof="1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Gnocchi Sorrentina	</a:t>
                </a:r>
                <a:r>
                  <a:rPr lang="fr-FR" sz="1200" b="1" noProof="1">
                    <a:latin typeface="Libre baskerville" panose="02000000000000000000" pitchFamily="2" charset="0"/>
                  </a:rPr>
                  <a:t>15.</a:t>
                </a:r>
                <a:r>
                  <a:rPr lang="fr-FR" sz="1200" noProof="1">
                    <a:latin typeface="Libre baskerville" panose="02000000000000000000" pitchFamily="2" charset="0"/>
                  </a:rPr>
                  <a:t>00</a:t>
                </a:r>
                <a:endParaRPr lang="fr-FR" sz="1200" b="1" noProof="1">
                  <a:latin typeface="Libre baskerville" panose="02000000000000000000" pitchFamily="2" charset="0"/>
                  <a:ea typeface="Calibri" charset="0"/>
                  <a:cs typeface="Calibri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100" noProof="1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Tomate, pesto, mozzarella</a:t>
                </a:r>
                <a:endParaRPr lang="fr-FR" sz="1100" noProof="1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endParaRPr lang="fr-FR" sz="1200" noProof="1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562600" algn="r"/>
                  </a:tabLst>
                </a:pPr>
                <a:r>
                  <a:rPr lang="fr-FR" sz="1200" b="1" noProof="1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Linguine Carbonara 	</a:t>
                </a:r>
                <a:r>
                  <a:rPr lang="fr-FR" sz="1200" b="1" noProof="1">
                    <a:latin typeface="Libre baskerville" panose="02000000000000000000" pitchFamily="2" charset="0"/>
                  </a:rPr>
                  <a:t>16.</a:t>
                </a:r>
                <a:r>
                  <a:rPr lang="fr-FR" sz="1200" noProof="1">
                    <a:latin typeface="Libre baskerville" panose="02000000000000000000" pitchFamily="2" charset="0"/>
                  </a:rPr>
                  <a:t>50</a:t>
                </a:r>
                <a:endParaRPr lang="fr-FR" sz="1200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100" dirty="0" err="1">
                    <a:latin typeface="Libre baskerville" panose="02000000000000000000" pitchFamily="2" charset="0"/>
                  </a:rPr>
                  <a:t>Guanciale</a:t>
                </a:r>
                <a:r>
                  <a:rPr lang="fr-FR" sz="1100" dirty="0">
                    <a:latin typeface="Libre baskerville" panose="02000000000000000000" pitchFamily="2" charset="0"/>
                  </a:rPr>
                  <a:t>, jaune d’œuf, Pecorino Romano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endParaRPr lang="fr-FR" sz="1200" noProof="1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562600" algn="r"/>
                  </a:tabLst>
                </a:pPr>
                <a:r>
                  <a:rPr lang="fr-FR" sz="1200" b="1" noProof="1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Lasagne Al Forno	</a:t>
                </a:r>
                <a:r>
                  <a:rPr lang="fr-FR" sz="1200" b="1" noProof="1">
                    <a:latin typeface="Libre baskerville" panose="02000000000000000000" pitchFamily="2" charset="0"/>
                  </a:rPr>
                  <a:t>19.</a:t>
                </a:r>
                <a:r>
                  <a:rPr lang="fr-FR" sz="1200" noProof="1">
                    <a:latin typeface="Libre baskerville" panose="02000000000000000000" pitchFamily="2" charset="0"/>
                  </a:rPr>
                  <a:t>00</a:t>
                </a:r>
                <a:endParaRPr lang="fr-FR" sz="1200" noProof="1">
                  <a:latin typeface="Libre baskerville" panose="02000000000000000000" pitchFamily="2" charset="0"/>
                  <a:ea typeface="Calibri" charset="0"/>
                  <a:cs typeface="Calibri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100" noProof="1">
                    <a:latin typeface="Libre baskerville" panose="02000000000000000000" pitchFamily="2" charset="0"/>
                  </a:rPr>
                  <a:t>Lasagne de bœuf, Parmigiano Reggiano, salade verte</a:t>
                </a:r>
              </a:p>
            </p:txBody>
          </p:sp>
        </p:grpSp>
        <p:sp>
          <p:nvSpPr>
            <p:cNvPr id="27" name="TextBox 8"/>
            <p:cNvSpPr txBox="1"/>
            <p:nvPr/>
          </p:nvSpPr>
          <p:spPr>
            <a:xfrm>
              <a:off x="2035371" y="47647"/>
              <a:ext cx="2796576" cy="27699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FFFF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fr-FR" b="1" noProof="1">
                  <a:latin typeface="Libre baskerville" panose="02000000000000000000" pitchFamily="2" charset="0"/>
                  <a:ea typeface="Calibri" charset="0"/>
                  <a:cs typeface="Calibri" charset="0"/>
                </a:rPr>
                <a:t>Signatures di Paolo</a:t>
              </a:r>
            </a:p>
          </p:txBody>
        </p:sp>
      </p:grpSp>
      <p:grpSp>
        <p:nvGrpSpPr>
          <p:cNvPr id="2" name="Groupe 1">
            <a:extLst>
              <a:ext uri="{FF2B5EF4-FFF2-40B4-BE49-F238E27FC236}">
                <a16:creationId xmlns:a16="http://schemas.microsoft.com/office/drawing/2014/main" id="{1FE3B258-D906-AEE6-DD73-D9F9CC39E5F8}"/>
              </a:ext>
            </a:extLst>
          </p:cNvPr>
          <p:cNvGrpSpPr/>
          <p:nvPr/>
        </p:nvGrpSpPr>
        <p:grpSpPr>
          <a:xfrm>
            <a:off x="441838" y="8260270"/>
            <a:ext cx="6086548" cy="887080"/>
            <a:chOff x="441838" y="7462155"/>
            <a:chExt cx="6086548" cy="887080"/>
          </a:xfrm>
        </p:grpSpPr>
        <p:cxnSp>
          <p:nvCxnSpPr>
            <p:cNvPr id="30" name="Connecteur droit 29"/>
            <p:cNvCxnSpPr>
              <a:cxnSpLocks/>
            </p:cNvCxnSpPr>
            <p:nvPr/>
          </p:nvCxnSpPr>
          <p:spPr>
            <a:xfrm>
              <a:off x="526573" y="7569877"/>
              <a:ext cx="580485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Box 8"/>
            <p:cNvSpPr txBox="1"/>
            <p:nvPr/>
          </p:nvSpPr>
          <p:spPr>
            <a:xfrm>
              <a:off x="2030712" y="7462155"/>
              <a:ext cx="2796576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fr-FR" sz="1400" b="1" noProof="1">
                  <a:latin typeface="Libre baskerville" panose="02000000000000000000" pitchFamily="2" charset="0"/>
                  <a:ea typeface="Calibri" charset="0"/>
                  <a:cs typeface="Calibri" charset="0"/>
                </a:rPr>
                <a:t>Suppléments</a:t>
              </a:r>
            </a:p>
          </p:txBody>
        </p:sp>
        <p:sp>
          <p:nvSpPr>
            <p:cNvPr id="19" name="TextBox 9"/>
            <p:cNvSpPr txBox="1"/>
            <p:nvPr/>
          </p:nvSpPr>
          <p:spPr>
            <a:xfrm>
              <a:off x="441838" y="7887570"/>
              <a:ext cx="2893033" cy="46166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2597150" algn="r"/>
                </a:tabLst>
              </a:pPr>
              <a:r>
                <a:rPr lang="fr-FR" sz="1000" b="1" i="1" dirty="0">
                  <a:latin typeface="Libre baskerville" panose="02000000000000000000" pitchFamily="2" charset="0"/>
                </a:rPr>
                <a:t>Mortadelle 	5.</a:t>
              </a:r>
              <a:r>
                <a:rPr lang="fr-FR" sz="1000" i="1" dirty="0">
                  <a:latin typeface="Libre baskerville" panose="02000000000000000000" pitchFamily="2" charset="0"/>
                </a:rPr>
                <a:t>00</a:t>
              </a:r>
            </a:p>
            <a:p>
              <a:endParaRPr lang="fr-FR" sz="1000" b="1" i="1" dirty="0">
                <a:latin typeface="Libre baskerville" panose="02000000000000000000" pitchFamily="2" charset="0"/>
              </a:endParaRPr>
            </a:p>
            <a:p>
              <a:pPr>
                <a:tabLst>
                  <a:tab pos="2597150" algn="r"/>
                  <a:tab pos="5465763" algn="dec"/>
                </a:tabLst>
              </a:pPr>
              <a:r>
                <a:rPr lang="fr-FR" sz="1000" b="1" i="1" dirty="0">
                  <a:latin typeface="Libre baskerville" panose="02000000000000000000" pitchFamily="2" charset="0"/>
                </a:rPr>
                <a:t>Jambon de Parme </a:t>
              </a:r>
              <a:r>
                <a:rPr lang="fr-FR" sz="1000" i="1" dirty="0">
                  <a:latin typeface="Libre baskerville" panose="02000000000000000000" pitchFamily="2" charset="0"/>
                </a:rPr>
                <a:t>  	</a:t>
              </a:r>
              <a:r>
                <a:rPr lang="fr-FR" sz="1000" b="1" i="1" dirty="0">
                  <a:latin typeface="Libre baskerville" panose="02000000000000000000" pitchFamily="2" charset="0"/>
                </a:rPr>
                <a:t>6.</a:t>
              </a:r>
              <a:r>
                <a:rPr lang="fr-FR" sz="1000" i="1" dirty="0">
                  <a:latin typeface="Libre baskerville" panose="02000000000000000000" pitchFamily="2" charset="0"/>
                </a:rPr>
                <a:t>00</a:t>
              </a:r>
            </a:p>
          </p:txBody>
        </p:sp>
        <p:sp>
          <p:nvSpPr>
            <p:cNvPr id="11" name="TextBox 9">
              <a:extLst>
                <a:ext uri="{FF2B5EF4-FFF2-40B4-BE49-F238E27FC236}">
                  <a16:creationId xmlns:a16="http://schemas.microsoft.com/office/drawing/2014/main" id="{E1302258-569C-0316-C058-B95CAB6361A0}"/>
                </a:ext>
              </a:extLst>
            </p:cNvPr>
            <p:cNvSpPr txBox="1"/>
            <p:nvPr/>
          </p:nvSpPr>
          <p:spPr>
            <a:xfrm>
              <a:off x="3635353" y="7887570"/>
              <a:ext cx="2893033" cy="46166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2513013" algn="r"/>
                </a:tabLst>
              </a:pPr>
              <a:r>
                <a:rPr lang="fr-FR" sz="1000" b="1" i="1" dirty="0" err="1">
                  <a:latin typeface="Libre baskerville" panose="02000000000000000000" pitchFamily="2" charset="0"/>
                </a:rPr>
                <a:t>Burratina</a:t>
              </a:r>
              <a:r>
                <a:rPr lang="fr-FR" sz="1000" b="1" i="1" dirty="0">
                  <a:latin typeface="Libre baskerville" panose="02000000000000000000" pitchFamily="2" charset="0"/>
                </a:rPr>
                <a:t> 	3.</a:t>
              </a:r>
              <a:r>
                <a:rPr lang="fr-FR" sz="1000" i="1" dirty="0">
                  <a:latin typeface="Libre baskerville" panose="02000000000000000000" pitchFamily="2" charset="0"/>
                </a:rPr>
                <a:t>00</a:t>
              </a:r>
            </a:p>
            <a:p>
              <a:endParaRPr lang="fr-FR" sz="1000" b="1" i="1" dirty="0">
                <a:latin typeface="Libre baskerville" panose="02000000000000000000" pitchFamily="2" charset="0"/>
              </a:endParaRPr>
            </a:p>
            <a:p>
              <a:pPr>
                <a:tabLst>
                  <a:tab pos="2513013" algn="r"/>
                  <a:tab pos="5465763" algn="dec"/>
                </a:tabLst>
              </a:pPr>
              <a:r>
                <a:rPr lang="fr-FR" sz="1000" b="1" i="1" dirty="0">
                  <a:latin typeface="Libre baskerville" panose="02000000000000000000" pitchFamily="2" charset="0"/>
                </a:rPr>
                <a:t>Burrata 125gr 	6.</a:t>
              </a:r>
              <a:r>
                <a:rPr lang="fr-FR" sz="1000" i="1" dirty="0">
                  <a:latin typeface="Libre baskerville" panose="02000000000000000000" pitchFamily="2" charset="0"/>
                </a:rPr>
                <a:t>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96854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e 9"/>
          <p:cNvGrpSpPr/>
          <p:nvPr/>
        </p:nvGrpSpPr>
        <p:grpSpPr>
          <a:xfrm>
            <a:off x="402464" y="130087"/>
            <a:ext cx="5980365" cy="2366684"/>
            <a:chOff x="531254" y="6939590"/>
            <a:chExt cx="5980365" cy="2366684"/>
          </a:xfrm>
        </p:grpSpPr>
        <p:sp>
          <p:nvSpPr>
            <p:cNvPr id="11" name="TextBox 9"/>
            <p:cNvSpPr txBox="1"/>
            <p:nvPr/>
          </p:nvSpPr>
          <p:spPr>
            <a:xfrm>
              <a:off x="603961" y="7213393"/>
              <a:ext cx="5907658" cy="209288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5465763" algn="dec"/>
                </a:tabLst>
              </a:pPr>
              <a:endParaRPr lang="fr-FR" sz="1100" noProof="1">
                <a:latin typeface="Libre baskerville" panose="02000000000000000000" pitchFamily="2" charset="0"/>
              </a:endParaRPr>
            </a:p>
            <a:p>
              <a:pPr>
                <a:lnSpc>
                  <a:spcPts val="1500"/>
                </a:lnSpc>
                <a:tabLst>
                  <a:tab pos="5648325" algn="r"/>
                </a:tabLst>
              </a:pPr>
              <a:r>
                <a:rPr lang="fr-FR" sz="1100" b="1" noProof="1">
                  <a:latin typeface="Libre baskerville" panose="02000000000000000000" pitchFamily="2" charset="0"/>
                  <a:ea typeface="Calibri" charset="0"/>
                  <a:cs typeface="Calibri" charset="0"/>
                </a:rPr>
                <a:t>Tartare de Bœuf aux Saveurs Italiennes	</a:t>
              </a:r>
              <a:r>
                <a:rPr lang="fr-FR" sz="1100" b="1" noProof="1">
                  <a:latin typeface="Libre baskerville" panose="02000000000000000000" pitchFamily="2" charset="0"/>
                </a:rPr>
                <a:t>21.</a:t>
              </a:r>
              <a:r>
                <a:rPr lang="fr-FR" sz="1100" noProof="1">
                  <a:latin typeface="Libre baskerville" panose="02000000000000000000" pitchFamily="2" charset="0"/>
                </a:rPr>
                <a:t>50</a:t>
              </a:r>
              <a:endParaRPr lang="fr-FR" sz="1100" dirty="0">
                <a:latin typeface="Libre baskerville" panose="02000000000000000000" pitchFamily="2" charset="0"/>
              </a:endParaRP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r>
                <a:rPr lang="fr-FR" sz="1050" dirty="0">
                  <a:latin typeface="Libre baskerville" panose="02000000000000000000" pitchFamily="2" charset="0"/>
                </a:rPr>
                <a:t>Tomates séchées, basilic, </a:t>
              </a:r>
              <a:r>
                <a:rPr lang="fr-FR" sz="1050" dirty="0" err="1">
                  <a:latin typeface="Libre baskerville" panose="02000000000000000000" pitchFamily="2" charset="0"/>
                </a:rPr>
                <a:t>Parmigiano</a:t>
              </a:r>
              <a:r>
                <a:rPr lang="fr-FR" sz="1050" dirty="0">
                  <a:latin typeface="Libre baskerville" panose="02000000000000000000" pitchFamily="2" charset="0"/>
                </a:rPr>
                <a:t> Reggiano</a:t>
              </a: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r>
                <a:rPr lang="fr-FR" sz="1050" dirty="0">
                  <a:latin typeface="Libre baskerville" panose="02000000000000000000" pitchFamily="2" charset="0"/>
                </a:rPr>
                <a:t>Salade verte, pommes frites</a:t>
              </a: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endParaRPr lang="fr-FR" sz="1100" dirty="0">
                <a:latin typeface="Libre baskerville" panose="02000000000000000000" pitchFamily="2" charset="0"/>
              </a:endParaRPr>
            </a:p>
            <a:p>
              <a:pPr>
                <a:lnSpc>
                  <a:spcPts val="1500"/>
                </a:lnSpc>
                <a:tabLst>
                  <a:tab pos="5648325" algn="r"/>
                </a:tabLst>
              </a:pPr>
              <a:r>
                <a:rPr lang="fr-FR" sz="1100" b="1" noProof="1">
                  <a:latin typeface="Libre baskerville" panose="02000000000000000000" pitchFamily="2" charset="0"/>
                  <a:ea typeface="Calibri" charset="0"/>
                  <a:cs typeface="Calibri" charset="0"/>
                </a:rPr>
                <a:t>Tagliata de Filet de Bœuf Grillé	29.</a:t>
              </a:r>
              <a:r>
                <a:rPr lang="fr-FR" sz="1100" noProof="1">
                  <a:latin typeface="Libre baskerville" panose="02000000000000000000" pitchFamily="2" charset="0"/>
                </a:rPr>
                <a:t>00</a:t>
              </a:r>
              <a:endParaRPr lang="fr-FR" sz="1100" dirty="0">
                <a:latin typeface="Libre baskerville" panose="02000000000000000000" pitchFamily="2" charset="0"/>
              </a:endParaRP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r>
                <a:rPr lang="fr-FR" sz="1050" dirty="0">
                  <a:latin typeface="Libre baskerville" panose="02000000000000000000" pitchFamily="2" charset="0"/>
                </a:rPr>
                <a:t>Servie bleu, roquette, </a:t>
              </a:r>
              <a:r>
                <a:rPr lang="fr-FR" sz="1050" dirty="0" err="1">
                  <a:latin typeface="Libre baskerville" panose="02000000000000000000" pitchFamily="2" charset="0"/>
                </a:rPr>
                <a:t>Parmigiano</a:t>
              </a:r>
              <a:r>
                <a:rPr lang="fr-FR" sz="1050" dirty="0">
                  <a:latin typeface="Libre baskerville" panose="02000000000000000000" pitchFamily="2" charset="0"/>
                </a:rPr>
                <a:t> Reggiano, balsamique, frites </a:t>
              </a: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endParaRPr lang="fr-FR" sz="1100" dirty="0">
                <a:solidFill>
                  <a:srgbClr val="C00000"/>
                </a:solidFill>
                <a:latin typeface="Libre baskerville" panose="02000000000000000000" pitchFamily="2" charset="0"/>
              </a:endParaRPr>
            </a:p>
            <a:p>
              <a:pPr>
                <a:lnSpc>
                  <a:spcPts val="1500"/>
                </a:lnSpc>
                <a:tabLst>
                  <a:tab pos="5648325" algn="r"/>
                </a:tabLst>
              </a:pPr>
              <a:r>
                <a:rPr lang="fr-FR" sz="1100" b="1" dirty="0">
                  <a:latin typeface="Libre baskerville" panose="02000000000000000000" pitchFamily="2" charset="0"/>
                </a:rPr>
                <a:t>Pavé de Saumon Rôti à l’Huile d’Olive	24.</a:t>
              </a:r>
              <a:r>
                <a:rPr lang="fr-FR" sz="1100" dirty="0">
                  <a:latin typeface="Libre baskerville" panose="02000000000000000000" pitchFamily="2" charset="0"/>
                </a:rPr>
                <a:t>00</a:t>
              </a: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r>
                <a:rPr lang="fr-FR" sz="1050" dirty="0">
                  <a:latin typeface="Libre baskerville" panose="02000000000000000000" pitchFamily="2" charset="0"/>
                </a:rPr>
                <a:t>Risotto </a:t>
              </a:r>
              <a:r>
                <a:rPr lang="fr-FR" sz="1050" dirty="0" err="1">
                  <a:latin typeface="Libre baskerville" panose="02000000000000000000" pitchFamily="2" charset="0"/>
                </a:rPr>
                <a:t>Vialone</a:t>
              </a:r>
              <a:r>
                <a:rPr lang="fr-FR" sz="1050" dirty="0">
                  <a:latin typeface="Libre baskerville" panose="02000000000000000000" pitchFamily="2" charset="0"/>
                </a:rPr>
                <a:t> Nano au citron, </a:t>
              </a:r>
              <a:r>
                <a:rPr lang="fr-FR" sz="1050" dirty="0" err="1">
                  <a:latin typeface="Libre baskerville" panose="02000000000000000000" pitchFamily="2" charset="0"/>
                </a:rPr>
                <a:t>Parmigiano</a:t>
              </a:r>
              <a:r>
                <a:rPr lang="fr-FR" sz="1050" dirty="0">
                  <a:latin typeface="Libre baskerville" panose="02000000000000000000" pitchFamily="2" charset="0"/>
                </a:rPr>
                <a:t> Reggiano</a:t>
              </a: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endParaRPr lang="fr-FR" sz="1100" dirty="0">
                <a:latin typeface="Libre baskerville" panose="02000000000000000000" pitchFamily="2" charset="0"/>
              </a:endParaRPr>
            </a:p>
          </p:txBody>
        </p:sp>
        <p:cxnSp>
          <p:nvCxnSpPr>
            <p:cNvPr id="13" name="Connecteur droit 12"/>
            <p:cNvCxnSpPr>
              <a:cxnSpLocks/>
            </p:cNvCxnSpPr>
            <p:nvPr/>
          </p:nvCxnSpPr>
          <p:spPr>
            <a:xfrm>
              <a:off x="531254" y="7067803"/>
              <a:ext cx="574796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8"/>
            <p:cNvSpPr txBox="1"/>
            <p:nvPr/>
          </p:nvSpPr>
          <p:spPr>
            <a:xfrm>
              <a:off x="2034319" y="6939590"/>
              <a:ext cx="279657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fr-FR" b="1" noProof="1">
                  <a:latin typeface="Libre baskerville" panose="02000000000000000000" pitchFamily="2" charset="0"/>
                  <a:ea typeface="Calibri" charset="0"/>
                  <a:cs typeface="Calibri" charset="0"/>
                </a:rPr>
                <a:t>Carne &amp; Pesci</a:t>
              </a:r>
            </a:p>
          </p:txBody>
        </p:sp>
      </p:grpSp>
      <p:grpSp>
        <p:nvGrpSpPr>
          <p:cNvPr id="2" name="Groupe 1"/>
          <p:cNvGrpSpPr/>
          <p:nvPr/>
        </p:nvGrpSpPr>
        <p:grpSpPr>
          <a:xfrm>
            <a:off x="265540" y="2452757"/>
            <a:ext cx="6141399" cy="6546099"/>
            <a:chOff x="265540" y="2559611"/>
            <a:chExt cx="6141399" cy="6853556"/>
          </a:xfrm>
        </p:grpSpPr>
        <p:grpSp>
          <p:nvGrpSpPr>
            <p:cNvPr id="3" name="Groupe 2"/>
            <p:cNvGrpSpPr/>
            <p:nvPr/>
          </p:nvGrpSpPr>
          <p:grpSpPr>
            <a:xfrm>
              <a:off x="265540" y="2644369"/>
              <a:ext cx="6141399" cy="6768798"/>
              <a:chOff x="239782" y="459198"/>
              <a:chExt cx="6141399" cy="4689177"/>
            </a:xfrm>
          </p:grpSpPr>
          <p:sp>
            <p:nvSpPr>
              <p:cNvPr id="17" name="TextBox 9"/>
              <p:cNvSpPr txBox="1"/>
              <p:nvPr/>
            </p:nvSpPr>
            <p:spPr>
              <a:xfrm>
                <a:off x="450900" y="678756"/>
                <a:ext cx="5930281" cy="4358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100" b="1" dirty="0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Margherita</a:t>
                </a:r>
                <a:r>
                  <a:rPr lang="fr-FR" sz="1100" b="1" dirty="0">
                    <a:latin typeface="Libre baskerville" panose="02000000000000000000" pitchFamily="2" charset="0"/>
                  </a:rPr>
                  <a:t>	12.</a:t>
                </a:r>
                <a:r>
                  <a:rPr lang="fr-FR" sz="1100" dirty="0">
                    <a:latin typeface="Libre baskerville" panose="02000000000000000000" pitchFamily="2" charset="0"/>
                  </a:rPr>
                  <a:t>50</a:t>
                </a:r>
                <a:endParaRPr lang="fr-FR" sz="1100" b="1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050" dirty="0">
                    <a:latin typeface="Libre baskerville" panose="02000000000000000000" pitchFamily="2" charset="0"/>
                  </a:rPr>
                  <a:t>Tomate, mozzarella, pesto</a:t>
                </a:r>
              </a:p>
              <a:p>
                <a:pPr>
                  <a:tabLst>
                    <a:tab pos="5465763" algn="dec"/>
                  </a:tabLst>
                </a:pPr>
                <a:endParaRPr lang="fr-FR" sz="1100" dirty="0">
                  <a:latin typeface="Libre baskerville" panose="02000000000000000000" pitchFamily="2" charset="0"/>
                </a:endParaRPr>
              </a:p>
              <a:p>
                <a:pPr>
                  <a:tabLst>
                    <a:tab pos="5465763" algn="dec"/>
                  </a:tabLst>
                </a:pPr>
                <a:r>
                  <a:rPr lang="fr-FR" sz="1100" b="1" dirty="0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Regina	14.</a:t>
                </a:r>
                <a:r>
                  <a:rPr lang="fr-FR" sz="1100" dirty="0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50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050" dirty="0">
                    <a:latin typeface="Libre baskerville" panose="02000000000000000000" pitchFamily="2" charset="0"/>
                  </a:rPr>
                  <a:t>Tomate, mozzarella, jambon aux herbes, champignons, olives</a:t>
                </a:r>
              </a:p>
              <a:p>
                <a:pPr>
                  <a:tabLst>
                    <a:tab pos="5556250" algn="dec"/>
                  </a:tabLst>
                </a:pPr>
                <a:endParaRPr lang="fr-FR" sz="1100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100" b="1" dirty="0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4 </a:t>
                </a:r>
                <a:r>
                  <a:rPr lang="fr-FR" sz="1100" b="1" dirty="0" err="1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Formaggi</a:t>
                </a:r>
                <a:r>
                  <a:rPr lang="fr-FR" sz="1100" b="1" dirty="0">
                    <a:latin typeface="Libre baskerville" panose="02000000000000000000" pitchFamily="2" charset="0"/>
                  </a:rPr>
                  <a:t>	15.</a:t>
                </a:r>
                <a:r>
                  <a:rPr lang="fr-FR" sz="1100" dirty="0">
                    <a:latin typeface="Libre baskerville" panose="02000000000000000000" pitchFamily="2" charset="0"/>
                  </a:rPr>
                  <a:t>50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050" dirty="0">
                    <a:latin typeface="Libre baskerville" panose="02000000000000000000" pitchFamily="2" charset="0"/>
                  </a:rPr>
                  <a:t>Tomate, </a:t>
                </a:r>
                <a:r>
                  <a:rPr lang="fr-FR" sz="1050" noProof="1">
                    <a:latin typeface="Libre baskerville" panose="02000000000000000000" pitchFamily="2" charset="0"/>
                  </a:rPr>
                  <a:t>mozzarella, gorgonzola, fontine, Parmigiano Reggiano</a:t>
                </a:r>
              </a:p>
              <a:p>
                <a:pPr>
                  <a:tabLst>
                    <a:tab pos="5465763" algn="dec"/>
                  </a:tabLst>
                </a:pPr>
                <a:endParaRPr lang="fr-FR" sz="1100" b="1" noProof="1">
                  <a:latin typeface="Libre baskerville" panose="02000000000000000000" pitchFamily="2" charset="0"/>
                  <a:ea typeface="Calibri" charset="0"/>
                  <a:cs typeface="Calibri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100" b="1" noProof="1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Chèvre-Miel	</a:t>
                </a:r>
                <a:r>
                  <a:rPr lang="fr-FR" sz="1100" b="1" noProof="1">
                    <a:latin typeface="Libre baskerville" panose="02000000000000000000" pitchFamily="2" charset="0"/>
                  </a:rPr>
                  <a:t>16.</a:t>
                </a:r>
                <a:r>
                  <a:rPr lang="fr-FR" sz="1100" noProof="1">
                    <a:latin typeface="Libre baskerville" panose="02000000000000000000" pitchFamily="2" charset="0"/>
                  </a:rPr>
                  <a:t>00</a:t>
                </a:r>
                <a:endParaRPr lang="fr-FR" sz="1100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050" dirty="0">
                    <a:latin typeface="Libre baskerville" panose="02000000000000000000" pitchFamily="2" charset="0"/>
                  </a:rPr>
                  <a:t>Tomate,</a:t>
                </a:r>
                <a:r>
                  <a:rPr lang="fr-FR" sz="1050" noProof="1">
                    <a:latin typeface="Libre baskerville" panose="02000000000000000000" pitchFamily="2" charset="0"/>
                  </a:rPr>
                  <a:t> mozzarella, chèvre, miel</a:t>
                </a:r>
              </a:p>
              <a:p>
                <a:pPr>
                  <a:tabLst>
                    <a:tab pos="5465763" algn="dec"/>
                  </a:tabLst>
                </a:pPr>
                <a:endParaRPr lang="fr-FR" sz="1100" noProof="1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100" b="1" noProof="1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La Parma	18.</a:t>
                </a:r>
                <a:r>
                  <a:rPr lang="fr-FR" sz="1100" noProof="1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50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050" dirty="0">
                    <a:latin typeface="Libre baskerville" panose="02000000000000000000" pitchFamily="2" charset="0"/>
                  </a:rPr>
                  <a:t>Tomate, </a:t>
                </a:r>
                <a:r>
                  <a:rPr lang="fr-FR" sz="1050" noProof="1">
                    <a:latin typeface="Libre baskerville" panose="02000000000000000000" pitchFamily="2" charset="0"/>
                  </a:rPr>
                  <a:t>mozzarella, jambon de Parme, Parmigiano Reggiano, 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050" noProof="1">
                    <a:latin typeface="Libre baskerville" panose="02000000000000000000" pitchFamily="2" charset="0"/>
                  </a:rPr>
                  <a:t>Basilic, roquette</a:t>
                </a:r>
              </a:p>
              <a:p>
                <a:pPr>
                  <a:tabLst>
                    <a:tab pos="5465763" algn="dec"/>
                  </a:tabLst>
                </a:pPr>
                <a:endParaRPr lang="fr-FR" sz="1100" noProof="1">
                  <a:latin typeface="Libre baskerville" panose="02000000000000000000" pitchFamily="2" charset="0"/>
                  <a:ea typeface="Calibri" charset="0"/>
                  <a:cs typeface="Calibri" charset="0"/>
                </a:endParaRPr>
              </a:p>
              <a:p>
                <a:pPr>
                  <a:tabLst>
                    <a:tab pos="5465763" algn="dec"/>
                  </a:tabLst>
                </a:pPr>
                <a:r>
                  <a:rPr lang="fr-FR" sz="1100" b="1" noProof="1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Napoletana	</a:t>
                </a:r>
                <a:r>
                  <a:rPr lang="fr-FR" sz="1100" b="1" noProof="1">
                    <a:latin typeface="Libre baskerville" panose="02000000000000000000" pitchFamily="2" charset="0"/>
                  </a:rPr>
                  <a:t>14.</a:t>
                </a:r>
                <a:r>
                  <a:rPr lang="fr-FR" sz="1100" noProof="1">
                    <a:latin typeface="Libre baskerville" panose="02000000000000000000" pitchFamily="2" charset="0"/>
                  </a:rPr>
                  <a:t>00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050" noProof="1">
                    <a:latin typeface="Libre baskerville" panose="02000000000000000000" pitchFamily="2" charset="0"/>
                  </a:rPr>
                  <a:t>Tomate, mozzarella, câpres, anchois, olives noires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endParaRPr lang="fr-FR" sz="1100" noProof="1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100" b="1" dirty="0" err="1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Spianata</a:t>
                </a:r>
                <a:r>
                  <a:rPr lang="fr-FR" sz="1100" b="1" dirty="0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 Piquante</a:t>
                </a:r>
                <a:r>
                  <a:rPr lang="fr-FR" sz="1100" b="1" dirty="0">
                    <a:latin typeface="Libre baskerville" panose="02000000000000000000" pitchFamily="2" charset="0"/>
                  </a:rPr>
                  <a:t>	14.</a:t>
                </a:r>
                <a:r>
                  <a:rPr lang="fr-FR" sz="1100" dirty="0">
                    <a:latin typeface="Libre baskerville" panose="02000000000000000000" pitchFamily="2" charset="0"/>
                  </a:rPr>
                  <a:t>50</a:t>
                </a:r>
                <a:endParaRPr lang="fr-FR" sz="1100" b="1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050" dirty="0">
                    <a:latin typeface="Libre baskerville" panose="02000000000000000000" pitchFamily="2" charset="0"/>
                  </a:rPr>
                  <a:t>Tomate, mozzarella, poivrons, oignons rouges, </a:t>
                </a:r>
                <a:r>
                  <a:rPr lang="fr-FR" sz="1050" dirty="0" err="1">
                    <a:latin typeface="Libre baskerville" panose="02000000000000000000" pitchFamily="2" charset="0"/>
                  </a:rPr>
                  <a:t>spianata</a:t>
                </a:r>
                <a:r>
                  <a:rPr lang="fr-FR" sz="1050" dirty="0">
                    <a:latin typeface="Libre baskerville" panose="02000000000000000000" pitchFamily="2" charset="0"/>
                  </a:rPr>
                  <a:t> piquante</a:t>
                </a:r>
              </a:p>
              <a:p>
                <a:pPr>
                  <a:tabLst>
                    <a:tab pos="5465763" algn="dec"/>
                  </a:tabLst>
                </a:pPr>
                <a:endParaRPr lang="fr-FR" sz="1100" noProof="1">
                  <a:latin typeface="Libre baskerville" panose="02000000000000000000" pitchFamily="2" charset="0"/>
                  <a:ea typeface="Calibri" charset="0"/>
                  <a:cs typeface="Calibri" charset="0"/>
                </a:endParaRPr>
              </a:p>
              <a:p>
                <a:pPr>
                  <a:tabLst>
                    <a:tab pos="5465763" algn="dec"/>
                  </a:tabLst>
                </a:pPr>
                <a:r>
                  <a:rPr lang="fr-FR" sz="1100" b="1" noProof="1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Spago	</a:t>
                </a:r>
                <a:r>
                  <a:rPr lang="fr-FR" sz="1100" b="1" noProof="1">
                    <a:latin typeface="Libre baskerville" panose="02000000000000000000" pitchFamily="2" charset="0"/>
                  </a:rPr>
                  <a:t>18.</a:t>
                </a:r>
                <a:r>
                  <a:rPr lang="fr-FR" sz="1100" noProof="1">
                    <a:latin typeface="Libre baskerville" panose="02000000000000000000" pitchFamily="2" charset="0"/>
                  </a:rPr>
                  <a:t>00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050" noProof="1">
                    <a:latin typeface="Libre baskerville" panose="02000000000000000000" pitchFamily="2" charset="0"/>
                  </a:rPr>
                  <a:t>Crème citronnée, mozzarella, saumon mariné à l’aneth, roquette</a:t>
                </a:r>
              </a:p>
              <a:p>
                <a:pPr>
                  <a:tabLst>
                    <a:tab pos="5465763" algn="dec"/>
                  </a:tabLst>
                </a:pPr>
                <a:endParaRPr lang="fr-FR" sz="1100" b="1" noProof="1">
                  <a:latin typeface="Libre baskerville" panose="02000000000000000000" pitchFamily="2" charset="0"/>
                  <a:ea typeface="Calibri" charset="0"/>
                  <a:cs typeface="Calibri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100" b="1" noProof="1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La Paolo 	18.</a:t>
                </a:r>
                <a:r>
                  <a:rPr lang="fr-FR" sz="1100" noProof="1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00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050" dirty="0">
                    <a:latin typeface="Libre baskerville" panose="02000000000000000000" pitchFamily="2" charset="0"/>
                  </a:rPr>
                  <a:t>Tomate, mozzarella, basilic, roquette, </a:t>
                </a:r>
                <a:r>
                  <a:rPr lang="fr-FR" sz="1050" dirty="0" err="1">
                    <a:latin typeface="Libre baskerville" panose="02000000000000000000" pitchFamily="2" charset="0"/>
                  </a:rPr>
                  <a:t>burratina</a:t>
                </a:r>
                <a:r>
                  <a:rPr lang="fr-FR" sz="1050" dirty="0">
                    <a:latin typeface="Libre baskerville" panose="02000000000000000000" pitchFamily="2" charset="0"/>
                  </a:rPr>
                  <a:t>, mortadelle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endParaRPr lang="fr-FR" sz="1100" b="1" noProof="1">
                  <a:latin typeface="Libre baskerville" panose="02000000000000000000" pitchFamily="2" charset="0"/>
                  <a:ea typeface="Calibri" charset="0"/>
                  <a:cs typeface="Calibri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100" b="1" noProof="1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La Tartufo 	19.</a:t>
                </a:r>
                <a:r>
                  <a:rPr lang="fr-FR" sz="1100" noProof="1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00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050" dirty="0">
                    <a:latin typeface="Libre baskerville" panose="02000000000000000000" pitchFamily="2" charset="0"/>
                  </a:rPr>
                  <a:t>Crème truffée, mozzarella, jambon truffé, </a:t>
                </a:r>
                <a:r>
                  <a:rPr lang="fr-FR" sz="1050" noProof="1">
                    <a:latin typeface="Libre baskerville" panose="02000000000000000000" pitchFamily="2" charset="0"/>
                  </a:rPr>
                  <a:t>Parmigiano Reggiano</a:t>
                </a:r>
                <a:endParaRPr lang="fr-FR" sz="1050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endParaRPr lang="fr-FR" sz="1100" b="1" noProof="1">
                  <a:latin typeface="Libre baskerville" panose="02000000000000000000" pitchFamily="2" charset="0"/>
                  <a:ea typeface="Calibri" charset="0"/>
                  <a:cs typeface="Calibri" charset="0"/>
                </a:endParaRPr>
              </a:p>
              <a:p>
                <a:pPr>
                  <a:lnSpc>
                    <a:spcPts val="1500"/>
                  </a:lnSpc>
                  <a:tabLst>
                    <a:tab pos="5475288" algn="dec"/>
                  </a:tabLst>
                </a:pPr>
                <a:r>
                  <a:rPr lang="fr-FR" sz="1100" b="1" noProof="1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Supplément Œuf </a:t>
                </a:r>
                <a:r>
                  <a:rPr lang="fr-FR" sz="1100" i="1" noProof="1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	</a:t>
                </a:r>
                <a:r>
                  <a:rPr lang="fr-FR" sz="1100" b="1" noProof="1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2</a:t>
                </a:r>
                <a:r>
                  <a:rPr lang="fr-FR" sz="1100" noProof="1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.00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39782" y="459198"/>
                <a:ext cx="6141399" cy="468917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</p:grpSp>
        <p:sp>
          <p:nvSpPr>
            <p:cNvPr id="5" name="TextBox 8">
              <a:extLst>
                <a:ext uri="{FF2B5EF4-FFF2-40B4-BE49-F238E27FC236}">
                  <a16:creationId xmlns:a16="http://schemas.microsoft.com/office/drawing/2014/main" id="{CA5C766F-74C2-E4C4-78B8-709D36A34D8B}"/>
                </a:ext>
              </a:extLst>
            </p:cNvPr>
            <p:cNvSpPr txBox="1"/>
            <p:nvPr/>
          </p:nvSpPr>
          <p:spPr>
            <a:xfrm>
              <a:off x="1878158" y="2559611"/>
              <a:ext cx="279657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fr-FR" b="1" noProof="1">
                  <a:latin typeface="Libre baskerville" panose="02000000000000000000" pitchFamily="2" charset="0"/>
                  <a:ea typeface="Calibri" charset="0"/>
                  <a:cs typeface="Calibri" charset="0"/>
                </a:rPr>
                <a:t>PIZZE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53851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23424</TotalTime>
  <Words>618</Words>
  <Application>Microsoft Office PowerPoint</Application>
  <PresentationFormat>Format A4 (210 x 297 mm)</PresentationFormat>
  <Paragraphs>141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Libre baskerville</vt:lpstr>
      <vt:lpstr>Times New Roman</vt:lpstr>
      <vt:lpstr>Office Theme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Marie ASTA</cp:lastModifiedBy>
  <cp:revision>2646</cp:revision>
  <cp:lastPrinted>2025-08-23T13:04:41Z</cp:lastPrinted>
  <dcterms:created xsi:type="dcterms:W3CDTF">2020-06-01T19:02:15Z</dcterms:created>
  <dcterms:modified xsi:type="dcterms:W3CDTF">2025-09-26T14:56:44Z</dcterms:modified>
</cp:coreProperties>
</file>