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388" r:id="rId2"/>
    <p:sldId id="393" r:id="rId3"/>
  </p:sldIdLst>
  <p:sldSz cx="6858000" cy="9906000" type="A4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38" autoAdjust="0"/>
    <p:restoredTop sz="95153"/>
  </p:normalViewPr>
  <p:slideViewPr>
    <p:cSldViewPr snapToGrid="0" snapToObjects="1">
      <p:cViewPr varScale="1">
        <p:scale>
          <a:sx n="58" d="100"/>
          <a:sy n="58" d="100"/>
        </p:scale>
        <p:origin x="3034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6" y="2"/>
            <a:ext cx="2919413" cy="495300"/>
          </a:xfrm>
          <a:prstGeom prst="rect">
            <a:avLst/>
          </a:prstGeom>
        </p:spPr>
        <p:txBody>
          <a:bodyPr vert="horz" lIns="91267" tIns="45633" rIns="91267" bIns="4563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5300"/>
          </a:xfrm>
          <a:prstGeom prst="rect">
            <a:avLst/>
          </a:prstGeom>
        </p:spPr>
        <p:txBody>
          <a:bodyPr vert="horz" lIns="91267" tIns="45633" rIns="91267" bIns="45633" rtlCol="0"/>
          <a:lstStyle>
            <a:lvl1pPr algn="r">
              <a:defRPr sz="1200"/>
            </a:lvl1pPr>
          </a:lstStyle>
          <a:p>
            <a:fld id="{7D4BC477-4367-4B60-88EB-9FD113686E56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7" tIns="45633" rIns="91267" bIns="45633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109" y="4748217"/>
            <a:ext cx="5389564" cy="3884612"/>
          </a:xfrm>
          <a:prstGeom prst="rect">
            <a:avLst/>
          </a:prstGeom>
        </p:spPr>
        <p:txBody>
          <a:bodyPr vert="horz" lIns="91267" tIns="45633" rIns="91267" bIns="45633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6" y="9371014"/>
            <a:ext cx="2919413" cy="495300"/>
          </a:xfrm>
          <a:prstGeom prst="rect">
            <a:avLst/>
          </a:prstGeom>
        </p:spPr>
        <p:txBody>
          <a:bodyPr vert="horz" lIns="91267" tIns="45633" rIns="91267" bIns="4563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267" tIns="45633" rIns="91267" bIns="45633" rtlCol="0" anchor="b"/>
          <a:lstStyle>
            <a:lvl1pPr algn="r">
              <a:defRPr sz="1200"/>
            </a:lvl1pPr>
          </a:lstStyle>
          <a:p>
            <a:fld id="{5833182C-F039-41FD-8B2C-0BE699023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14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450">
              <a:defRPr/>
            </a:pPr>
            <a:fld id="{2596667E-45F7-CA4A-AC9A-A6ADEB2ECACC}" type="slidenum">
              <a:rPr lang="fr-FR">
                <a:solidFill>
                  <a:prstClr val="black"/>
                </a:solidFill>
                <a:latin typeface="Calibri" panose="020F0502020204030204"/>
              </a:rPr>
              <a:pPr defTabSz="907450">
                <a:defRPr/>
              </a:pPr>
              <a:t>2</a:t>
            </a:fld>
            <a:endParaRPr lang="fr-F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59673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vi-V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479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9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2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737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06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18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24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01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69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21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vi-VN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vi-V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02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276D-3E5D-7543-AD27-7F27590815E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37033-7D21-B849-AF59-B5090769D8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46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405828" y="515499"/>
            <a:ext cx="5930281" cy="7658590"/>
            <a:chOff x="405828" y="920846"/>
            <a:chExt cx="5930281" cy="7658590"/>
          </a:xfrm>
        </p:grpSpPr>
        <p:cxnSp>
          <p:nvCxnSpPr>
            <p:cNvPr id="10" name="Connecteur droit 9"/>
            <p:cNvCxnSpPr>
              <a:cxnSpLocks/>
            </p:cNvCxnSpPr>
            <p:nvPr/>
          </p:nvCxnSpPr>
          <p:spPr>
            <a:xfrm>
              <a:off x="425684" y="1059345"/>
              <a:ext cx="569779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" name="Groupe 3"/>
            <p:cNvGrpSpPr/>
            <p:nvPr/>
          </p:nvGrpSpPr>
          <p:grpSpPr>
            <a:xfrm>
              <a:off x="405828" y="920846"/>
              <a:ext cx="5930281" cy="7658590"/>
              <a:chOff x="405828" y="3914690"/>
              <a:chExt cx="5930281" cy="7074883"/>
            </a:xfrm>
          </p:grpSpPr>
          <p:sp>
            <p:nvSpPr>
              <p:cNvPr id="5" name="TextBox 13"/>
              <p:cNvSpPr txBox="1"/>
              <p:nvPr/>
            </p:nvSpPr>
            <p:spPr>
              <a:xfrm>
                <a:off x="405828" y="4300967"/>
                <a:ext cx="5930281" cy="66886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tabLst>
                    <a:tab pos="5556250" algn="dec"/>
                  </a:tabLst>
                </a:pPr>
                <a:endParaRPr lang="fr-FR" sz="1400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 err="1">
                    <a:latin typeface="Libre baskerville" panose="02000000000000000000" pitchFamily="2" charset="0"/>
                  </a:rPr>
                  <a:t>Gelati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/</a:t>
                </a:r>
                <a:r>
                  <a:rPr lang="fr-FR" sz="1400" b="1" dirty="0" err="1">
                    <a:latin typeface="Libre baskerville" panose="02000000000000000000" pitchFamily="2" charset="0"/>
                  </a:rPr>
                  <a:t>Sorbetti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 </a:t>
                </a:r>
                <a:r>
                  <a:rPr lang="fr-FR" sz="1400" i="1" dirty="0">
                    <a:latin typeface="Libre baskerville" panose="02000000000000000000" pitchFamily="2" charset="0"/>
                  </a:rPr>
                  <a:t>(3 Parfums au choix)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	7.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90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4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Chocolat </a:t>
                </a:r>
                <a:r>
                  <a:rPr lang="fr-FR" sz="1100" dirty="0" err="1">
                    <a:latin typeface="Libre baskerville" panose="02000000000000000000" pitchFamily="2" charset="0"/>
                  </a:rPr>
                  <a:t>Valrhôna</a:t>
                </a:r>
                <a:r>
                  <a:rPr lang="fr-FR" sz="1100" dirty="0">
                    <a:latin typeface="Libre baskerville" panose="02000000000000000000" pitchFamily="2" charset="0"/>
                  </a:rPr>
                  <a:t>, </a:t>
                </a:r>
                <a:r>
                  <a:rPr lang="fr-FR" sz="1100" dirty="0" err="1">
                    <a:latin typeface="Libre baskerville" panose="02000000000000000000" pitchFamily="2" charset="0"/>
                  </a:rPr>
                  <a:t>Fior</a:t>
                </a:r>
                <a:r>
                  <a:rPr lang="fr-FR" sz="1100" dirty="0">
                    <a:latin typeface="Libre baskerville" panose="02000000000000000000" pitchFamily="2" charset="0"/>
                  </a:rPr>
                  <a:t> Di Latte, Citron de Sicile, Tiramisu, Pistache, Vanille, </a:t>
                </a:r>
                <a:r>
                  <a:rPr lang="fr-FR" sz="1100" dirty="0" err="1">
                    <a:latin typeface="Libre baskerville" panose="02000000000000000000" pitchFamily="2" charset="0"/>
                  </a:rPr>
                  <a:t>Stracciatella</a:t>
                </a:r>
                <a:r>
                  <a:rPr lang="fr-FR" sz="1100" dirty="0">
                    <a:latin typeface="Libre baskerville" panose="02000000000000000000" pitchFamily="2" charset="0"/>
                  </a:rPr>
                  <a:t>, Café, Fraise, </a:t>
                </a:r>
                <a:r>
                  <a:rPr lang="fr-FR" sz="1100" dirty="0" err="1">
                    <a:latin typeface="Libre baskerville" panose="02000000000000000000" pitchFamily="2" charset="0"/>
                  </a:rPr>
                  <a:t>Limoncello</a:t>
                </a:r>
                <a:r>
                  <a:rPr lang="fr-FR" sz="1100" dirty="0">
                    <a:latin typeface="Libre baskerville" panose="02000000000000000000" pitchFamily="2" charset="0"/>
                  </a:rPr>
                  <a:t>, Mangue, Passion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Mousse Chocolat-Noisette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50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Pizza al « </a:t>
                </a:r>
                <a:r>
                  <a:rPr lang="fr-FR" sz="1400" b="1" dirty="0" err="1">
                    <a:latin typeface="Libre baskerville" panose="02000000000000000000" pitchFamily="2" charset="0"/>
                  </a:rPr>
                  <a:t>Cioccolato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 di Paolo »	9.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00</a:t>
                </a: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Pâte à tartiner chocolat-noisette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Fondant au Chocolat 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20</a:t>
                </a:r>
                <a:endParaRPr lang="fr-FR" sz="12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Crème </a:t>
                </a:r>
                <a:r>
                  <a:rPr lang="fr-FR" sz="1100" dirty="0" smtClean="0">
                    <a:latin typeface="Libre baskerville" panose="02000000000000000000" pitchFamily="2" charset="0"/>
                  </a:rPr>
                  <a:t>Anglaise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1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Cake au citron </a:t>
                </a:r>
                <a:r>
                  <a:rPr lang="fr-FR" sz="1400" b="1" dirty="0" smtClean="0">
                    <a:latin typeface="Libre baskerville" panose="02000000000000000000" pitchFamily="2" charset="0"/>
                  </a:rPr>
                  <a:t>                                                              8</a:t>
                </a:r>
                <a:r>
                  <a:rPr lang="fr-FR" sz="1400" dirty="0" smtClean="0">
                    <a:latin typeface="Libre baskerville" panose="02000000000000000000" pitchFamily="2" charset="0"/>
                  </a:rPr>
                  <a:t>.50</a:t>
                </a:r>
                <a:endParaRPr lang="fr-FR" sz="14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Coulis de fruits rouges</a:t>
                </a:r>
                <a:endParaRPr lang="fr-FR" sz="11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4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Panna Cotta	7.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00</a:t>
                </a:r>
                <a:endParaRPr lang="fr-FR" sz="14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Coulis de fruits rouges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	</a:t>
                </a:r>
                <a:endParaRPr lang="fr-FR" sz="14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Ananas Frais en Gondole	6.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00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Crème Brulée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50</a:t>
                </a: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Panettone « Perdu »	9.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00</a:t>
                </a: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Panettone façon pain perdu, glace </a:t>
                </a:r>
                <a:r>
                  <a:rPr lang="fr-FR" sz="1100" dirty="0" err="1">
                    <a:latin typeface="Libre baskerville" panose="02000000000000000000" pitchFamily="2" charset="0"/>
                  </a:rPr>
                  <a:t>Fior</a:t>
                </a:r>
                <a:r>
                  <a:rPr lang="fr-FR" sz="1100" dirty="0">
                    <a:latin typeface="Libre baskerville" panose="02000000000000000000" pitchFamily="2" charset="0"/>
                  </a:rPr>
                  <a:t> Di Latte, sauce caramel beurre salé 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b="1" dirty="0">
                  <a:latin typeface="Libre baskerville" panose="02000000000000000000" pitchFamily="2" charset="0"/>
                </a:endParaRPr>
              </a:p>
              <a:p>
                <a:pPr>
                  <a:lnSpc>
                    <a:spcPts val="1500"/>
                  </a:lnSpc>
                  <a:tabLst>
                    <a:tab pos="5465763" algn="dec"/>
                  </a:tabLst>
                </a:pPr>
                <a:r>
                  <a:rPr lang="fr-FR" sz="1400" b="1" dirty="0" err="1">
                    <a:latin typeface="Libre baskerville" panose="02000000000000000000" pitchFamily="2" charset="0"/>
                  </a:rPr>
                  <a:t>Tiramisù</a:t>
                </a:r>
                <a:r>
                  <a:rPr lang="fr-FR" sz="1400" b="1" dirty="0">
                    <a:latin typeface="Libre baskerville" panose="02000000000000000000" pitchFamily="2" charset="0"/>
                  </a:rPr>
                  <a:t>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50</a:t>
                </a:r>
                <a:endParaRPr lang="fr-FR" sz="1000" b="1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endParaRPr lang="fr-FR" sz="16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475288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Affogato	5.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00</a:t>
                </a:r>
              </a:p>
              <a:p>
                <a:pPr>
                  <a:tabLst>
                    <a:tab pos="5556250" algn="dec"/>
                  </a:tabLst>
                </a:pPr>
                <a:r>
                  <a:rPr lang="fr-FR" sz="1100" dirty="0">
                    <a:latin typeface="Libre baskerville" panose="02000000000000000000" pitchFamily="2" charset="0"/>
                  </a:rPr>
                  <a:t>Glace vanille, café expresso</a:t>
                </a:r>
              </a:p>
              <a:p>
                <a:pPr>
                  <a:tabLst>
                    <a:tab pos="5556250" algn="dec"/>
                  </a:tabLst>
                </a:pPr>
                <a:endParaRPr lang="fr-FR" sz="16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556250" algn="dec"/>
                  </a:tabLst>
                </a:pPr>
                <a:endParaRPr lang="fr-FR" sz="1600" dirty="0">
                  <a:latin typeface="Libre baskerville" panose="02000000000000000000" pitchFamily="2" charset="0"/>
                </a:endParaRPr>
              </a:p>
              <a:p>
                <a:pPr>
                  <a:tabLst>
                    <a:tab pos="5475288" algn="dec"/>
                  </a:tabLst>
                </a:pPr>
                <a:r>
                  <a:rPr lang="fr-FR" sz="1400" b="1" dirty="0">
                    <a:latin typeface="Libre baskerville" panose="02000000000000000000" pitchFamily="2" charset="0"/>
                  </a:rPr>
                  <a:t>Café Gourmand	8.</a:t>
                </a:r>
                <a:r>
                  <a:rPr lang="fr-FR" sz="1400" dirty="0">
                    <a:latin typeface="Libre baskerville" panose="02000000000000000000" pitchFamily="2" charset="0"/>
                  </a:rPr>
                  <a:t>20</a:t>
                </a:r>
              </a:p>
            </p:txBody>
          </p:sp>
          <p:sp>
            <p:nvSpPr>
              <p:cNvPr id="7" name="TextBox 8"/>
              <p:cNvSpPr txBox="1"/>
              <p:nvPr/>
            </p:nvSpPr>
            <p:spPr>
              <a:xfrm>
                <a:off x="2276877" y="3914690"/>
                <a:ext cx="2188182" cy="25588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fr-FR" b="1" noProof="1">
                    <a:latin typeface="Calibri" charset="0"/>
                    <a:ea typeface="Calibri" charset="0"/>
                    <a:cs typeface="Calibri" charset="0"/>
                  </a:rPr>
                  <a:t>  </a:t>
                </a:r>
                <a:r>
                  <a:rPr lang="fr-FR" b="1" noProof="1">
                    <a:latin typeface="Libre baskerville" panose="02000000000000000000" pitchFamily="2" charset="0"/>
                    <a:ea typeface="Calibri" charset="0"/>
                    <a:cs typeface="Calibri" charset="0"/>
                  </a:rPr>
                  <a:t>DOLCI</a:t>
                </a:r>
              </a:p>
            </p:txBody>
          </p:sp>
        </p:grpSp>
      </p:grpSp>
      <p:sp>
        <p:nvSpPr>
          <p:cNvPr id="11" name="TextBox 14"/>
          <p:cNvSpPr txBox="1"/>
          <p:nvPr/>
        </p:nvSpPr>
        <p:spPr>
          <a:xfrm>
            <a:off x="256660" y="9107626"/>
            <a:ext cx="60358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i="1" dirty="0">
                <a:latin typeface="Libre baskerville" panose="02000000000000000000" pitchFamily="2" charset="0"/>
                <a:ea typeface="Calibri" charset="0"/>
                <a:cs typeface="Calibri" charset="0"/>
              </a:rPr>
              <a:t>Pour une garantie de fraîcheur irréprochable, ces plats sont préparés en quantité limitée</a:t>
            </a:r>
            <a:endParaRPr lang="en-GB" sz="900" b="1" i="1" dirty="0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 algn="ctr"/>
            <a:r>
              <a:rPr lang="fr-FR" sz="900" i="1" dirty="0">
                <a:latin typeface="Libre baskerville" panose="02000000000000000000" pitchFamily="2" charset="0"/>
                <a:ea typeface="Calibri" charset="0"/>
                <a:cs typeface="Calibri" charset="0"/>
              </a:rPr>
              <a:t>Notre Chef est à votre disposition en cas de restrictions alimentaires ou d’allergies</a:t>
            </a:r>
            <a:endParaRPr lang="en-GB" sz="900" i="1" dirty="0">
              <a:latin typeface="Libre baskerville" panose="02000000000000000000" pitchFamily="2" charset="0"/>
              <a:ea typeface="Calibri" charset="0"/>
              <a:cs typeface="Calibri" charset="0"/>
            </a:endParaRPr>
          </a:p>
          <a:p>
            <a:pPr algn="ctr"/>
            <a:r>
              <a:rPr lang="fr-FR" sz="900" i="1" dirty="0">
                <a:latin typeface="Libre baskerville" panose="02000000000000000000" pitchFamily="2" charset="0"/>
                <a:ea typeface="Calibri" charset="0"/>
                <a:cs typeface="Calibri" charset="0"/>
              </a:rPr>
              <a:t>Prix nets en euros, taxes et service compris. L’établissement n’accepte plus les règlements par chèque bancaire</a:t>
            </a:r>
            <a:endParaRPr lang="en-GB" sz="900" i="1" dirty="0">
              <a:latin typeface="Libre baskerville" panose="02000000000000000000" pitchFamily="2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692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0289D1FE-F940-A33C-9EA8-5A0B5CB05B48}"/>
              </a:ext>
            </a:extLst>
          </p:cNvPr>
          <p:cNvCxnSpPr>
            <a:cxnSpLocks/>
          </p:cNvCxnSpPr>
          <p:nvPr/>
        </p:nvCxnSpPr>
        <p:spPr>
          <a:xfrm>
            <a:off x="465206" y="6702028"/>
            <a:ext cx="56977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D51AA456-39C6-1F73-3572-43399D660973}"/>
              </a:ext>
            </a:extLst>
          </p:cNvPr>
          <p:cNvCxnSpPr>
            <a:cxnSpLocks/>
          </p:cNvCxnSpPr>
          <p:nvPr/>
        </p:nvCxnSpPr>
        <p:spPr>
          <a:xfrm>
            <a:off x="580104" y="4225227"/>
            <a:ext cx="56977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C8FF4E5F-1D10-066C-77DB-A664BFDF6468}"/>
              </a:ext>
            </a:extLst>
          </p:cNvPr>
          <p:cNvCxnSpPr>
            <a:cxnSpLocks/>
          </p:cNvCxnSpPr>
          <p:nvPr/>
        </p:nvCxnSpPr>
        <p:spPr>
          <a:xfrm>
            <a:off x="638524" y="1396487"/>
            <a:ext cx="56977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38524" y="1715355"/>
            <a:ext cx="5351156" cy="5640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1278" y="9655791"/>
            <a:ext cx="63907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1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Prix nets en euros, taxes et service compris.</a:t>
            </a:r>
            <a:endParaRPr kumimoji="0" lang="fr-FR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29">
            <a:extLst>
              <a:ext uri="{FF2B5EF4-FFF2-40B4-BE49-F238E27FC236}">
                <a16:creationId xmlns:a16="http://schemas.microsoft.com/office/drawing/2014/main" id="{32ECCC1D-8D41-CC96-627E-D69DAC3C4BC2}"/>
              </a:ext>
            </a:extLst>
          </p:cNvPr>
          <p:cNvSpPr txBox="1"/>
          <p:nvPr/>
        </p:nvSpPr>
        <p:spPr>
          <a:xfrm>
            <a:off x="2359085" y="1187826"/>
            <a:ext cx="211511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re baskerville" panose="02000000000000000000" pitchFamily="2" charset="0"/>
                <a:ea typeface="Calibri" charset="0"/>
                <a:cs typeface="Calibri" charset="0"/>
              </a:rPr>
              <a:t>CAFFÈ</a:t>
            </a:r>
          </a:p>
        </p:txBody>
      </p:sp>
      <p:sp>
        <p:nvSpPr>
          <p:cNvPr id="8" name="TextBox 22">
            <a:extLst>
              <a:ext uri="{FF2B5EF4-FFF2-40B4-BE49-F238E27FC236}">
                <a16:creationId xmlns:a16="http://schemas.microsoft.com/office/drawing/2014/main" id="{131319C9-3DDB-AEAD-4F46-0D2164860739}"/>
              </a:ext>
            </a:extLst>
          </p:cNvPr>
          <p:cNvSpPr txBox="1"/>
          <p:nvPr/>
        </p:nvSpPr>
        <p:spPr>
          <a:xfrm>
            <a:off x="580104" y="1905654"/>
            <a:ext cx="5830154" cy="149271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lIns="0" tIns="0" rIns="72000" bIns="0" rtlCol="0">
            <a:spAutoFit/>
          </a:bodyPr>
          <a:lstStyle/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Espresso	1.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90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Decaffeinato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	1.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90</a:t>
            </a:r>
            <a:endParaRPr lang="fr-FR" sz="1200" b="1" dirty="0">
              <a:solidFill>
                <a:schemeClr val="tx1">
                  <a:lumMod val="85000"/>
                  <a:lumOff val="15000"/>
                </a:schemeClr>
              </a:solidFill>
              <a:latin typeface="Libre baskerville" panose="02000000000000000000" pitchFamily="2" charset="0"/>
            </a:endParaRP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Double Espresso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Café Noisette	2.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Cappuccino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80</a:t>
            </a:r>
          </a:p>
          <a:p>
            <a:pPr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Latte Macchiato	4.5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</a:t>
            </a:r>
          </a:p>
        </p:txBody>
      </p:sp>
      <p:sp>
        <p:nvSpPr>
          <p:cNvPr id="4" name="TextBox 29">
            <a:extLst>
              <a:ext uri="{FF2B5EF4-FFF2-40B4-BE49-F238E27FC236}">
                <a16:creationId xmlns:a16="http://schemas.microsoft.com/office/drawing/2014/main" id="{DF960050-3EDD-F9EB-DD1B-0CF2132D77C4}"/>
              </a:ext>
            </a:extLst>
          </p:cNvPr>
          <p:cNvSpPr txBox="1"/>
          <p:nvPr/>
        </p:nvSpPr>
        <p:spPr>
          <a:xfrm>
            <a:off x="1981186" y="4011782"/>
            <a:ext cx="305840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re baskerville" panose="02000000000000000000" pitchFamily="2" charset="0"/>
                <a:ea typeface="Calibri" charset="0"/>
                <a:cs typeface="Calibri" charset="0"/>
              </a:rPr>
              <a:t>TÈ E INFUSIONE</a:t>
            </a:r>
          </a:p>
        </p:txBody>
      </p:sp>
      <p:sp>
        <p:nvSpPr>
          <p:cNvPr id="5" name="TextBox 22">
            <a:extLst>
              <a:ext uri="{FF2B5EF4-FFF2-40B4-BE49-F238E27FC236}">
                <a16:creationId xmlns:a16="http://schemas.microsoft.com/office/drawing/2014/main" id="{0782A147-B221-BD5D-5C6C-50E8AB5AEB4F}"/>
              </a:ext>
            </a:extLst>
          </p:cNvPr>
          <p:cNvSpPr txBox="1"/>
          <p:nvPr/>
        </p:nvSpPr>
        <p:spPr>
          <a:xfrm>
            <a:off x="595311" y="4748657"/>
            <a:ext cx="5830154" cy="123110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lIns="0" tIns="0" rIns="72000" bIns="0" rtlCol="0">
            <a:spAutoFit/>
          </a:bodyPr>
          <a:lstStyle/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Baies Gourmandes </a:t>
            </a:r>
            <a:r>
              <a:rPr lang="fr-FR" sz="1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Thé vert aromatisé aux fruits rouges 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Thé Vert Menthe 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Earl Grey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Ceylan 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Verveine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	3.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</p:txBody>
      </p:sp>
      <p:sp>
        <p:nvSpPr>
          <p:cNvPr id="14" name="TextBox 22">
            <a:extLst>
              <a:ext uri="{FF2B5EF4-FFF2-40B4-BE49-F238E27FC236}">
                <a16:creationId xmlns:a16="http://schemas.microsoft.com/office/drawing/2014/main" id="{10E16B0F-3CFB-5E80-67D7-91C85C9CB2A2}"/>
              </a:ext>
            </a:extLst>
          </p:cNvPr>
          <p:cNvSpPr txBox="1"/>
          <p:nvPr/>
        </p:nvSpPr>
        <p:spPr>
          <a:xfrm>
            <a:off x="595311" y="7307454"/>
            <a:ext cx="5830154" cy="70788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lIns="0" tIns="0" rIns="72000" bIns="0" rtlCol="0">
            <a:spAutoFit/>
          </a:bodyPr>
          <a:lstStyle/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Prosecco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</a:t>
            </a:r>
            <a:r>
              <a:rPr lang="fr-FR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Riccadonna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« Cuvée Signature »	6.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50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          39.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Prosecco </a:t>
            </a:r>
            <a:r>
              <a:rPr lang="fr-FR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Riccadonna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Rosé	8.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50</a:t>
            </a: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           49.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Mumm – Cordon Rouge	72.</a:t>
            </a:r>
            <a:r>
              <a:rPr lang="fr-F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00</a:t>
            </a:r>
          </a:p>
        </p:txBody>
      </p:sp>
      <p:sp>
        <p:nvSpPr>
          <p:cNvPr id="9" name="TextBox 29">
            <a:extLst>
              <a:ext uri="{FF2B5EF4-FFF2-40B4-BE49-F238E27FC236}">
                <a16:creationId xmlns:a16="http://schemas.microsoft.com/office/drawing/2014/main" id="{DF8BF15B-1A78-C009-AE4C-7CA049B6E104}"/>
              </a:ext>
            </a:extLst>
          </p:cNvPr>
          <p:cNvSpPr txBox="1"/>
          <p:nvPr/>
        </p:nvSpPr>
        <p:spPr>
          <a:xfrm>
            <a:off x="2452829" y="6528391"/>
            <a:ext cx="211511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ibre baskerville" panose="02000000000000000000" pitchFamily="2" charset="0"/>
                <a:ea typeface="Calibri" charset="0"/>
                <a:cs typeface="Calibri" charset="0"/>
              </a:rPr>
              <a:t>VINI SPUMANTI</a:t>
            </a:r>
            <a:endParaRPr kumimoji="0" lang="fr-FR" sz="16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ibre baskerville" panose="02000000000000000000" pitchFamily="2" charset="0"/>
              <a:ea typeface="Calibri" charset="0"/>
              <a:cs typeface="Calibri" charset="0"/>
            </a:endParaRPr>
          </a:p>
        </p:txBody>
      </p:sp>
      <p:sp>
        <p:nvSpPr>
          <p:cNvPr id="16" name="TextBox 22">
            <a:extLst>
              <a:ext uri="{FF2B5EF4-FFF2-40B4-BE49-F238E27FC236}">
                <a16:creationId xmlns:a16="http://schemas.microsoft.com/office/drawing/2014/main" id="{53867923-B357-9F3E-7030-80FBBF7F6A8D}"/>
              </a:ext>
            </a:extLst>
          </p:cNvPr>
          <p:cNvSpPr txBox="1"/>
          <p:nvPr/>
        </p:nvSpPr>
        <p:spPr>
          <a:xfrm>
            <a:off x="567748" y="7089793"/>
            <a:ext cx="5830154" cy="18466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lIns="0" tIns="0" rIns="72000" bIns="0" rtlCol="0">
            <a:spAutoFit/>
          </a:bodyPr>
          <a:lstStyle/>
          <a:p>
            <a:pPr>
              <a:spcAft>
                <a:spcPts val="600"/>
              </a:spcAft>
              <a:tabLst>
                <a:tab pos="5740400" algn="dec"/>
              </a:tabLst>
              <a:defRPr/>
            </a:pPr>
            <a:r>
              <a:rPr lang="fr-F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Libre baskerville" panose="02000000000000000000" pitchFamily="2" charset="0"/>
              </a:rPr>
              <a:t>	</a:t>
            </a:r>
            <a:r>
              <a:rPr lang="fr-FR" sz="1200" i="1" dirty="0">
                <a:solidFill>
                  <a:prstClr val="black"/>
                </a:solidFill>
                <a:latin typeface="Libre baskerville" panose="02000000000000000000" pitchFamily="2" charset="0"/>
                <a:cs typeface="Calibri" charset="0"/>
              </a:rPr>
              <a:t>12cl               75cl</a:t>
            </a:r>
            <a:endParaRPr lang="fr-FR" sz="1400" i="1" dirty="0">
              <a:solidFill>
                <a:prstClr val="black"/>
              </a:solidFill>
              <a:latin typeface="Libre baskerville" panose="02000000000000000000" pitchFamily="2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648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23314</TotalTime>
  <Words>263</Words>
  <Application>Microsoft Office PowerPoint</Application>
  <PresentationFormat>Format A4 (210 x 297 mm)</PresentationFormat>
  <Paragraphs>58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Libre baskerville</vt:lpstr>
      <vt:lpstr>Times New Roman</vt:lpstr>
      <vt:lpstr>Office Theme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Vincent GIL</cp:lastModifiedBy>
  <cp:revision>2595</cp:revision>
  <cp:lastPrinted>2026-03-27T09:47:07Z</cp:lastPrinted>
  <dcterms:created xsi:type="dcterms:W3CDTF">2020-06-01T19:02:15Z</dcterms:created>
  <dcterms:modified xsi:type="dcterms:W3CDTF">2026-04-22T15:40:11Z</dcterms:modified>
</cp:coreProperties>
</file>